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Montserrat Classic" panose="020B0604020202020204" charset="0"/>
      <p:regular r:id="rId23"/>
    </p:embeddedFont>
    <p:embeddedFont>
      <p:font typeface="Calibri" panose="020F0502020204030204" pitchFamily="34" charset="0"/>
      <p:regular r:id="rId24"/>
      <p:bold r:id="rId25"/>
      <p:italic r:id="rId26"/>
      <p:boldItalic r:id="rId27"/>
    </p:embeddedFont>
    <p:embeddedFont>
      <p:font typeface="Lovelo" panose="020B0604020202020204" charset="0"/>
      <p:regular r:id="rId28"/>
    </p:embeddedFont>
    <p:embeddedFont>
      <p:font typeface="Canva Sans Bold" panose="020B0604020202020204" charset="0"/>
      <p:regular r:id="rId29"/>
    </p:embeddedFont>
    <p:embeddedFont>
      <p:font typeface="Montserrat Classic Bold" panose="020B0604020202020204" charset="0"/>
      <p:regular r:id="rId30"/>
    </p:embeddedFont>
    <p:embeddedFont>
      <p:font typeface="Canva Sans"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3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675462" cy="824630"/>
          </a:xfrm>
          <a:custGeom>
            <a:avLst/>
            <a:gdLst/>
            <a:ahLst/>
            <a:cxnLst/>
            <a:rect l="l" t="t" r="r" b="b"/>
            <a:pathLst>
              <a:path w="675462" h="824630">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1028700" y="3282710"/>
            <a:ext cx="8544752" cy="2808461"/>
          </a:xfrm>
          <a:prstGeom prst="rect">
            <a:avLst/>
          </a:prstGeom>
        </p:spPr>
        <p:txBody>
          <a:bodyPr lIns="0" tIns="0" rIns="0" bIns="0" rtlCol="0" anchor="t">
            <a:spAutoFit/>
          </a:bodyPr>
          <a:lstStyle/>
          <a:p>
            <a:pPr>
              <a:lnSpc>
                <a:spcPts val="7275"/>
              </a:lnSpc>
            </a:pPr>
            <a:r>
              <a:rPr lang="en-US" sz="7348" dirty="0" smtClean="0">
                <a:solidFill>
                  <a:srgbClr val="004AAD"/>
                </a:solidFill>
                <a:latin typeface="Montserrat Classic Bold"/>
              </a:rPr>
              <a:t>GUI APPLICATION</a:t>
            </a:r>
            <a:endParaRPr lang="en-US" sz="7348" dirty="0">
              <a:solidFill>
                <a:srgbClr val="004AAD"/>
              </a:solidFill>
              <a:latin typeface="Montserrat Classic Bold"/>
            </a:endParaRPr>
          </a:p>
          <a:p>
            <a:pPr>
              <a:lnSpc>
                <a:spcPts val="7275"/>
              </a:lnSpc>
            </a:pPr>
            <a:r>
              <a:rPr lang="en-US" sz="7348" dirty="0" smtClean="0">
                <a:solidFill>
                  <a:srgbClr val="004AAD"/>
                </a:solidFill>
                <a:latin typeface="Montserrat Classic Bold"/>
              </a:rPr>
              <a:t>USING PYTHON TKINTER</a:t>
            </a:r>
            <a:endParaRPr lang="en-US" sz="7348" dirty="0">
              <a:solidFill>
                <a:srgbClr val="004AAD"/>
              </a:solidFill>
              <a:latin typeface="Montserrat Classic Bold"/>
            </a:endParaRPr>
          </a:p>
        </p:txBody>
      </p:sp>
      <p:sp>
        <p:nvSpPr>
          <p:cNvPr id="6" name="TextBox 6"/>
          <p:cNvSpPr txBox="1"/>
          <p:nvPr/>
        </p:nvSpPr>
        <p:spPr>
          <a:xfrm>
            <a:off x="884489" y="6422055"/>
            <a:ext cx="8544752" cy="1132857"/>
          </a:xfrm>
          <a:prstGeom prst="rect">
            <a:avLst/>
          </a:prstGeom>
        </p:spPr>
        <p:txBody>
          <a:bodyPr lIns="0" tIns="0" rIns="0" bIns="0" rtlCol="0" anchor="t">
            <a:spAutoFit/>
          </a:bodyPr>
          <a:lstStyle/>
          <a:p>
            <a:pPr>
              <a:lnSpc>
                <a:spcPts val="8462"/>
              </a:lnSpc>
            </a:pPr>
            <a:r>
              <a:rPr lang="en-US" sz="8548" dirty="0">
                <a:solidFill>
                  <a:srgbClr val="2BB4D4"/>
                </a:solidFill>
                <a:latin typeface="Montserrat Classic Bold"/>
              </a:rPr>
              <a:t>CS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1825" y="486814"/>
            <a:ext cx="17182775" cy="846386"/>
          </a:xfrm>
          <a:prstGeom prst="rect">
            <a:avLst/>
          </a:prstGeom>
        </p:spPr>
        <p:txBody>
          <a:bodyPr lIns="0" tIns="0" rIns="0" bIns="0" rtlCol="0" anchor="t">
            <a:spAutoFit/>
          </a:bodyPr>
          <a:lstStyle/>
          <a:p>
            <a:pPr algn="ctr">
              <a:lnSpc>
                <a:spcPts val="6600"/>
              </a:lnSpc>
            </a:pPr>
            <a:r>
              <a:rPr lang="en-US" sz="6600" spc="-224" dirty="0">
                <a:solidFill>
                  <a:srgbClr val="004AAD"/>
                </a:solidFill>
                <a:latin typeface="Montserrat Classic Bold" panose="020B0604020202020204" charset="0"/>
              </a:rPr>
              <a:t>HARDWARE </a:t>
            </a:r>
            <a:r>
              <a:rPr lang="en-US" sz="6600" spc="-224" dirty="0" smtClean="0">
                <a:solidFill>
                  <a:srgbClr val="004AAD"/>
                </a:solidFill>
                <a:latin typeface="Montserrat Classic Bold" panose="020B0604020202020204" charset="0"/>
              </a:rPr>
              <a:t> REQUIREMENTS</a:t>
            </a:r>
            <a:endParaRPr lang="en-US" sz="6600" spc="-224" dirty="0">
              <a:solidFill>
                <a:srgbClr val="004AAD"/>
              </a:solidFill>
              <a:latin typeface="Montserrat Classic Bold" panose="020B0604020202020204" charset="0"/>
            </a:endParaRPr>
          </a:p>
        </p:txBody>
      </p:sp>
      <p:sp>
        <p:nvSpPr>
          <p:cNvPr id="3" name="Freeform 3"/>
          <p:cNvSpPr/>
          <p:nvPr/>
        </p:nvSpPr>
        <p:spPr>
          <a:xfrm rot="-1766807">
            <a:off x="10460579" y="2341404"/>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197151" y="1578213"/>
            <a:ext cx="15319499" cy="1889567"/>
          </a:xfrm>
          <a:prstGeom prst="rect">
            <a:avLst/>
          </a:prstGeom>
        </p:spPr>
        <p:txBody>
          <a:bodyPr lIns="0" tIns="0" rIns="0" bIns="0" rtlCol="0" anchor="t">
            <a:spAutoFit/>
          </a:bodyPr>
          <a:lstStyle/>
          <a:p>
            <a:pPr algn="just">
              <a:lnSpc>
                <a:spcPts val="5050"/>
              </a:lnSpc>
            </a:pPr>
            <a:r>
              <a:rPr lang="en-US" sz="3607">
                <a:solidFill>
                  <a:srgbClr val="545454"/>
                </a:solidFill>
                <a:latin typeface="Canva Sans Bold"/>
              </a:rPr>
              <a:t>I.   PROCESSOR </a:t>
            </a:r>
            <a:r>
              <a:rPr lang="en-US" sz="3607">
                <a:solidFill>
                  <a:srgbClr val="545454"/>
                </a:solidFill>
                <a:latin typeface="Canva Sans"/>
              </a:rPr>
              <a:t>          :  Intel Core i5-6100U CPU @ 3 GHz</a:t>
            </a:r>
          </a:p>
          <a:p>
            <a:pPr algn="just">
              <a:lnSpc>
                <a:spcPts val="5050"/>
              </a:lnSpc>
            </a:pPr>
            <a:r>
              <a:rPr lang="en-US" sz="3607">
                <a:solidFill>
                  <a:srgbClr val="545454"/>
                </a:solidFill>
                <a:latin typeface="Canva Sans Bold"/>
              </a:rPr>
              <a:t>II.  RAM  </a:t>
            </a:r>
            <a:r>
              <a:rPr lang="en-US" sz="3607">
                <a:solidFill>
                  <a:srgbClr val="545454"/>
                </a:solidFill>
                <a:latin typeface="Canva Sans"/>
              </a:rPr>
              <a:t>                         :   8.00GB</a:t>
            </a:r>
          </a:p>
          <a:p>
            <a:pPr algn="just">
              <a:lnSpc>
                <a:spcPts val="5050"/>
              </a:lnSpc>
            </a:pPr>
            <a:r>
              <a:rPr lang="en-US" sz="3607">
                <a:solidFill>
                  <a:srgbClr val="545454"/>
                </a:solidFill>
                <a:latin typeface="Canva Sans Bold"/>
              </a:rPr>
              <a:t>III. SYSTEM TYPE</a:t>
            </a:r>
            <a:r>
              <a:rPr lang="en-US" sz="3607">
                <a:solidFill>
                  <a:srgbClr val="545454"/>
                </a:solidFill>
                <a:latin typeface="Canva Sans"/>
              </a:rPr>
              <a:t>        :  64 bit operating system,x64 based processor</a:t>
            </a:r>
          </a:p>
        </p:txBody>
      </p:sp>
      <p:sp>
        <p:nvSpPr>
          <p:cNvPr id="5" name="TextBox 5"/>
          <p:cNvSpPr txBox="1"/>
          <p:nvPr/>
        </p:nvSpPr>
        <p:spPr>
          <a:xfrm>
            <a:off x="176176" y="4225147"/>
            <a:ext cx="17935647" cy="2359620"/>
          </a:xfrm>
          <a:prstGeom prst="rect">
            <a:avLst/>
          </a:prstGeom>
        </p:spPr>
        <p:txBody>
          <a:bodyPr lIns="0" tIns="0" rIns="0" bIns="0" rtlCol="0" anchor="t">
            <a:spAutoFit/>
          </a:bodyPr>
          <a:lstStyle/>
          <a:p>
            <a:pPr algn="ctr">
              <a:lnSpc>
                <a:spcPts val="9240"/>
              </a:lnSpc>
            </a:pPr>
            <a:r>
              <a:rPr lang="en-US" sz="6600" dirty="0">
                <a:solidFill>
                  <a:srgbClr val="004AAD"/>
                </a:solidFill>
                <a:latin typeface="Montserrat Classic Bold" panose="020B0604020202020204" charset="0"/>
              </a:rPr>
              <a:t>SOFTWARE </a:t>
            </a:r>
            <a:r>
              <a:rPr lang="en-US" sz="6600" dirty="0" smtClean="0">
                <a:solidFill>
                  <a:srgbClr val="004AAD"/>
                </a:solidFill>
                <a:latin typeface="Montserrat Classic Bold" panose="020B0604020202020204" charset="0"/>
              </a:rPr>
              <a:t> REQUIREMENTS</a:t>
            </a:r>
            <a:endParaRPr lang="en-US" sz="6600" dirty="0">
              <a:solidFill>
                <a:srgbClr val="004AAD"/>
              </a:solidFill>
              <a:latin typeface="Montserrat Classic Bold" panose="020B0604020202020204" charset="0"/>
            </a:endParaRPr>
          </a:p>
          <a:p>
            <a:pPr algn="ctr">
              <a:lnSpc>
                <a:spcPts val="9240"/>
              </a:lnSpc>
            </a:pPr>
            <a:endParaRPr lang="en-US" sz="6600" dirty="0">
              <a:solidFill>
                <a:srgbClr val="004AAD"/>
              </a:solidFill>
              <a:latin typeface="Lovelo"/>
            </a:endParaRPr>
          </a:p>
        </p:txBody>
      </p:sp>
      <p:sp>
        <p:nvSpPr>
          <p:cNvPr id="6" name="TextBox 6"/>
          <p:cNvSpPr txBox="1"/>
          <p:nvPr/>
        </p:nvSpPr>
        <p:spPr>
          <a:xfrm>
            <a:off x="958781" y="5224851"/>
            <a:ext cx="17153042" cy="5884643"/>
          </a:xfrm>
          <a:prstGeom prst="rect">
            <a:avLst/>
          </a:prstGeom>
        </p:spPr>
        <p:txBody>
          <a:bodyPr lIns="0" tIns="0" rIns="0" bIns="0" rtlCol="0" anchor="t">
            <a:spAutoFit/>
          </a:bodyPr>
          <a:lstStyle/>
          <a:p>
            <a:pPr>
              <a:lnSpc>
                <a:spcPts val="5913"/>
              </a:lnSpc>
            </a:pPr>
            <a:r>
              <a:rPr lang="en-US" sz="3478" dirty="0">
                <a:solidFill>
                  <a:srgbClr val="545454"/>
                </a:solidFill>
                <a:latin typeface="Canva Sans Bold"/>
              </a:rPr>
              <a:t>I.    Operating system </a:t>
            </a:r>
            <a:r>
              <a:rPr lang="en-US" sz="3478" dirty="0">
                <a:solidFill>
                  <a:srgbClr val="545454"/>
                </a:solidFill>
                <a:latin typeface="Canva Sans"/>
              </a:rPr>
              <a:t>                             : Windows 11</a:t>
            </a:r>
          </a:p>
          <a:p>
            <a:pPr>
              <a:lnSpc>
                <a:spcPts val="5913"/>
              </a:lnSpc>
            </a:pPr>
            <a:r>
              <a:rPr lang="en-US" sz="3478" dirty="0">
                <a:solidFill>
                  <a:srgbClr val="545454"/>
                </a:solidFill>
                <a:latin typeface="Canva Sans Bold"/>
              </a:rPr>
              <a:t>II.   Language/Technologies Used </a:t>
            </a:r>
            <a:r>
              <a:rPr lang="en-US" sz="3478" dirty="0">
                <a:solidFill>
                  <a:srgbClr val="545454"/>
                </a:solidFill>
                <a:latin typeface="Canva Sans"/>
              </a:rPr>
              <a:t>     : Python, </a:t>
            </a:r>
            <a:r>
              <a:rPr lang="en-US" sz="3478" dirty="0" err="1">
                <a:solidFill>
                  <a:srgbClr val="545454"/>
                </a:solidFill>
                <a:latin typeface="Canva Sans"/>
              </a:rPr>
              <a:t>Tkinter</a:t>
            </a:r>
            <a:r>
              <a:rPr lang="en-US" sz="3478" dirty="0">
                <a:solidFill>
                  <a:srgbClr val="545454"/>
                </a:solidFill>
                <a:latin typeface="Canva Sans"/>
              </a:rPr>
              <a:t>, </a:t>
            </a:r>
            <a:r>
              <a:rPr lang="en-US" sz="3478" dirty="0" err="1">
                <a:solidFill>
                  <a:srgbClr val="545454"/>
                </a:solidFill>
                <a:latin typeface="Canva Sans"/>
              </a:rPr>
              <a:t>tktcalender,datetime</a:t>
            </a:r>
            <a:endParaRPr lang="en-US" sz="3478" dirty="0">
              <a:solidFill>
                <a:srgbClr val="545454"/>
              </a:solidFill>
              <a:latin typeface="Canva Sans"/>
            </a:endParaRPr>
          </a:p>
          <a:p>
            <a:pPr algn="l">
              <a:lnSpc>
                <a:spcPts val="5913"/>
              </a:lnSpc>
            </a:pPr>
            <a:r>
              <a:rPr lang="en-US" sz="3478" dirty="0">
                <a:solidFill>
                  <a:srgbClr val="545454"/>
                </a:solidFill>
                <a:latin typeface="Canva Sans"/>
              </a:rPr>
              <a:t>     </a:t>
            </a:r>
          </a:p>
          <a:p>
            <a:pPr>
              <a:lnSpc>
                <a:spcPts val="5913"/>
              </a:lnSpc>
            </a:pPr>
            <a:r>
              <a:rPr lang="en-US" sz="3478" dirty="0">
                <a:solidFill>
                  <a:srgbClr val="545454"/>
                </a:solidFill>
                <a:latin typeface="Canva Sans Bold"/>
              </a:rPr>
              <a:t>III.  IDE       </a:t>
            </a:r>
            <a:r>
              <a:rPr lang="en-US" sz="3478" dirty="0">
                <a:solidFill>
                  <a:srgbClr val="545454"/>
                </a:solidFill>
                <a:latin typeface="Canva Sans"/>
              </a:rPr>
              <a:t>                                                    : VS Code</a:t>
            </a:r>
          </a:p>
          <a:p>
            <a:pPr>
              <a:lnSpc>
                <a:spcPts val="5913"/>
              </a:lnSpc>
            </a:pPr>
            <a:r>
              <a:rPr lang="en-US" sz="3478" dirty="0">
                <a:solidFill>
                  <a:srgbClr val="545454"/>
                </a:solidFill>
                <a:latin typeface="Canva Sans Bold"/>
              </a:rPr>
              <a:t>IV.  Python version </a:t>
            </a:r>
            <a:r>
              <a:rPr lang="en-US" sz="3478" dirty="0">
                <a:solidFill>
                  <a:srgbClr val="545454"/>
                </a:solidFill>
                <a:latin typeface="Canva Sans"/>
              </a:rPr>
              <a:t>                                  : 3.10.0</a:t>
            </a:r>
          </a:p>
          <a:p>
            <a:pPr>
              <a:lnSpc>
                <a:spcPts val="5913"/>
              </a:lnSpc>
            </a:pPr>
            <a:r>
              <a:rPr lang="en-US" sz="3478" dirty="0">
                <a:solidFill>
                  <a:srgbClr val="545454"/>
                </a:solidFill>
                <a:latin typeface="Canva Sans Bold"/>
              </a:rPr>
              <a:t>V.  Database </a:t>
            </a:r>
            <a:r>
              <a:rPr lang="en-US" sz="3478" dirty="0">
                <a:solidFill>
                  <a:srgbClr val="545454"/>
                </a:solidFill>
                <a:latin typeface="Canva Sans"/>
              </a:rPr>
              <a:t>                                               : MySQL , MS Excel</a:t>
            </a:r>
          </a:p>
          <a:p>
            <a:pPr>
              <a:lnSpc>
                <a:spcPts val="5913"/>
              </a:lnSpc>
            </a:pPr>
            <a:endParaRPr lang="en-US" sz="3478" dirty="0">
              <a:solidFill>
                <a:srgbClr val="545454"/>
              </a:solidFill>
              <a:latin typeface="Canva Sans"/>
            </a:endParaRPr>
          </a:p>
          <a:p>
            <a:pPr>
              <a:lnSpc>
                <a:spcPts val="5913"/>
              </a:lnSpc>
            </a:pPr>
            <a:endParaRPr lang="en-US" sz="3478" dirty="0">
              <a:solidFill>
                <a:srgbClr val="545454"/>
              </a:solidFill>
              <a:latin typeface="Canva Sans"/>
            </a:endParaRPr>
          </a:p>
        </p:txBody>
      </p:sp>
      <p:sp>
        <p:nvSpPr>
          <p:cNvPr id="7" name="TextBox 7"/>
          <p:cNvSpPr txBox="1"/>
          <p:nvPr/>
        </p:nvSpPr>
        <p:spPr>
          <a:xfrm>
            <a:off x="8902977" y="6630878"/>
            <a:ext cx="7613673" cy="641201"/>
          </a:xfrm>
          <a:prstGeom prst="rect">
            <a:avLst/>
          </a:prstGeom>
        </p:spPr>
        <p:txBody>
          <a:bodyPr wrap="square" lIns="0" tIns="0" rIns="0" bIns="0" rtlCol="0" anchor="t">
            <a:spAutoFit/>
          </a:bodyPr>
          <a:lstStyle/>
          <a:p>
            <a:pPr algn="just">
              <a:lnSpc>
                <a:spcPts val="5040"/>
              </a:lnSpc>
            </a:pPr>
            <a:r>
              <a:rPr lang="en-US" sz="3600" dirty="0" smtClean="0">
                <a:solidFill>
                  <a:srgbClr val="545454"/>
                </a:solidFill>
                <a:latin typeface="Canva Sans"/>
              </a:rPr>
              <a:t>MySQL 8.0 </a:t>
            </a:r>
            <a:r>
              <a:rPr lang="en-US" sz="3600" dirty="0">
                <a:solidFill>
                  <a:srgbClr val="545454"/>
                </a:solidFill>
                <a:latin typeface="Canva Sans"/>
              </a:rPr>
              <a:t>Command </a:t>
            </a:r>
            <a:r>
              <a:rPr lang="en-US" sz="3600" dirty="0" smtClean="0">
                <a:solidFill>
                  <a:srgbClr val="545454"/>
                </a:solidFill>
                <a:latin typeface="Canva Sans"/>
              </a:rPr>
              <a:t>Line Client</a:t>
            </a:r>
            <a:endParaRPr lang="en-US" sz="3600" dirty="0">
              <a:solidFill>
                <a:srgbClr val="545454"/>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565" r="-7565" b="-1513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12" r="-5512" b="-11024"/>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68" r="-3768" b="-7537"/>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484162" y="899567"/>
            <a:ext cx="10443683" cy="8487866"/>
          </a:xfrm>
          <a:custGeom>
            <a:avLst/>
            <a:gdLst/>
            <a:ahLst/>
            <a:cxnLst/>
            <a:rect l="l" t="t" r="r" b="b"/>
            <a:pathLst>
              <a:path w="10443683" h="8487866">
                <a:moveTo>
                  <a:pt x="0" y="0"/>
                </a:moveTo>
                <a:lnTo>
                  <a:pt x="10443682" y="0"/>
                </a:lnTo>
                <a:lnTo>
                  <a:pt x="10443682" y="8487866"/>
                </a:lnTo>
                <a:lnTo>
                  <a:pt x="0" y="848786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751483" y="4324782"/>
            <a:ext cx="8284881" cy="5139654"/>
          </a:xfrm>
          <a:custGeom>
            <a:avLst/>
            <a:gdLst/>
            <a:ahLst/>
            <a:cxnLst/>
            <a:rect l="l" t="t" r="r" b="b"/>
            <a:pathLst>
              <a:path w="8284881" h="5139654">
                <a:moveTo>
                  <a:pt x="0" y="0"/>
                </a:moveTo>
                <a:lnTo>
                  <a:pt x="8284881" y="0"/>
                </a:lnTo>
                <a:lnTo>
                  <a:pt x="8284881" y="5139654"/>
                </a:lnTo>
                <a:lnTo>
                  <a:pt x="0" y="5139654"/>
                </a:lnTo>
                <a:lnTo>
                  <a:pt x="0" y="0"/>
                </a:lnTo>
                <a:close/>
              </a:path>
            </a:pathLst>
          </a:custGeom>
          <a:blipFill>
            <a:blip r:embed="rId4"/>
            <a:stretch>
              <a:fillRect l="-5534" r="-5534" b="-5106"/>
            </a:stretch>
          </a:blipFill>
        </p:spPr>
      </p:sp>
      <p:sp>
        <p:nvSpPr>
          <p:cNvPr id="4" name="Freeform 4"/>
          <p:cNvSpPr/>
          <p:nvPr/>
        </p:nvSpPr>
        <p:spPr>
          <a:xfrm>
            <a:off x="14409276" y="0"/>
            <a:ext cx="3878724" cy="2619969"/>
          </a:xfrm>
          <a:custGeom>
            <a:avLst/>
            <a:gdLst/>
            <a:ahLst/>
            <a:cxnLst/>
            <a:rect l="l" t="t" r="r" b="b"/>
            <a:pathLst>
              <a:path w="3878724" h="2619969">
                <a:moveTo>
                  <a:pt x="0" y="0"/>
                </a:moveTo>
                <a:lnTo>
                  <a:pt x="3878724" y="0"/>
                </a:lnTo>
                <a:lnTo>
                  <a:pt x="3878724" y="2619969"/>
                </a:lnTo>
                <a:lnTo>
                  <a:pt x="0" y="2619969"/>
                </a:lnTo>
                <a:lnTo>
                  <a:pt x="0" y="0"/>
                </a:lnTo>
                <a:close/>
              </a:path>
            </a:pathLst>
          </a:custGeom>
          <a:blipFill>
            <a:blip r:embed="rId5"/>
            <a:stretch>
              <a:fillRect/>
            </a:stretch>
          </a:blipFill>
        </p:spPr>
      </p:sp>
      <p:sp>
        <p:nvSpPr>
          <p:cNvPr id="5" name="Freeform 5"/>
          <p:cNvSpPr/>
          <p:nvPr/>
        </p:nvSpPr>
        <p:spPr>
          <a:xfrm>
            <a:off x="0" y="0"/>
            <a:ext cx="3878724" cy="2619969"/>
          </a:xfrm>
          <a:custGeom>
            <a:avLst/>
            <a:gdLst/>
            <a:ahLst/>
            <a:cxnLst/>
            <a:rect l="l" t="t" r="r" b="b"/>
            <a:pathLst>
              <a:path w="3878724" h="2619969">
                <a:moveTo>
                  <a:pt x="0" y="0"/>
                </a:moveTo>
                <a:lnTo>
                  <a:pt x="3878724" y="0"/>
                </a:lnTo>
                <a:lnTo>
                  <a:pt x="3878724" y="2619969"/>
                </a:lnTo>
                <a:lnTo>
                  <a:pt x="0" y="2619969"/>
                </a:lnTo>
                <a:lnTo>
                  <a:pt x="0" y="0"/>
                </a:lnTo>
                <a:close/>
              </a:path>
            </a:pathLst>
          </a:custGeom>
          <a:blipFill>
            <a:blip r:embed="rId5"/>
            <a:stretch>
              <a:fillRect/>
            </a:stretch>
          </a:blipFill>
        </p:spPr>
      </p:sp>
      <p:sp>
        <p:nvSpPr>
          <p:cNvPr id="6" name="TextBox 6"/>
          <p:cNvSpPr txBox="1"/>
          <p:nvPr/>
        </p:nvSpPr>
        <p:spPr>
          <a:xfrm>
            <a:off x="5070681" y="289080"/>
            <a:ext cx="7071682" cy="1896988"/>
          </a:xfrm>
          <a:prstGeom prst="rect">
            <a:avLst/>
          </a:prstGeom>
        </p:spPr>
        <p:txBody>
          <a:bodyPr lIns="0" tIns="0" rIns="0" bIns="0" rtlCol="0" anchor="t">
            <a:spAutoFit/>
          </a:bodyPr>
          <a:lstStyle/>
          <a:p>
            <a:pPr algn="ctr">
              <a:lnSpc>
                <a:spcPts val="4934"/>
              </a:lnSpc>
            </a:pPr>
            <a:r>
              <a:rPr lang="en-US" sz="4934">
                <a:solidFill>
                  <a:srgbClr val="004AAD"/>
                </a:solidFill>
                <a:latin typeface="Montserrat Classic Bold"/>
              </a:rPr>
              <a:t>GUI PROGRAMMING IN </a:t>
            </a:r>
          </a:p>
          <a:p>
            <a:pPr algn="ctr">
              <a:lnSpc>
                <a:spcPts val="4934"/>
              </a:lnSpc>
            </a:pPr>
            <a:r>
              <a:rPr lang="en-US" sz="4934">
                <a:solidFill>
                  <a:srgbClr val="D24412"/>
                </a:solidFill>
                <a:latin typeface="Montserrat Classic Bold"/>
              </a:rPr>
              <a:t>PYTHON</a:t>
            </a:r>
          </a:p>
        </p:txBody>
      </p:sp>
      <p:sp>
        <p:nvSpPr>
          <p:cNvPr id="7" name="TextBox 7"/>
          <p:cNvSpPr txBox="1"/>
          <p:nvPr/>
        </p:nvSpPr>
        <p:spPr>
          <a:xfrm>
            <a:off x="5029075" y="2849267"/>
            <a:ext cx="7729696" cy="1261147"/>
          </a:xfrm>
          <a:prstGeom prst="rect">
            <a:avLst/>
          </a:prstGeom>
        </p:spPr>
        <p:txBody>
          <a:bodyPr lIns="0" tIns="0" rIns="0" bIns="0" rtlCol="0" anchor="t">
            <a:spAutoFit/>
          </a:bodyPr>
          <a:lstStyle/>
          <a:p>
            <a:pPr algn="ctr">
              <a:lnSpc>
                <a:spcPts val="10287"/>
              </a:lnSpc>
              <a:spcBef>
                <a:spcPct val="0"/>
              </a:spcBef>
            </a:pPr>
            <a:r>
              <a:rPr lang="en-US" sz="7348">
                <a:solidFill>
                  <a:srgbClr val="5786AC"/>
                </a:solidFill>
                <a:latin typeface="Montserrat Classic Bold"/>
              </a:rPr>
              <a:t>LOGIN WINDOW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484162" y="899567"/>
            <a:ext cx="10443683" cy="8487866"/>
          </a:xfrm>
          <a:custGeom>
            <a:avLst/>
            <a:gdLst/>
            <a:ahLst/>
            <a:cxnLst/>
            <a:rect l="l" t="t" r="r" b="b"/>
            <a:pathLst>
              <a:path w="10443683" h="8487866">
                <a:moveTo>
                  <a:pt x="0" y="0"/>
                </a:moveTo>
                <a:lnTo>
                  <a:pt x="10443682" y="0"/>
                </a:lnTo>
                <a:lnTo>
                  <a:pt x="10443682" y="8487866"/>
                </a:lnTo>
                <a:lnTo>
                  <a:pt x="0" y="848786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586242" y="4582858"/>
            <a:ext cx="8728913" cy="5100227"/>
          </a:xfrm>
          <a:custGeom>
            <a:avLst/>
            <a:gdLst/>
            <a:ahLst/>
            <a:cxnLst/>
            <a:rect l="l" t="t" r="r" b="b"/>
            <a:pathLst>
              <a:path w="8728913" h="5100227">
                <a:moveTo>
                  <a:pt x="0" y="0"/>
                </a:moveTo>
                <a:lnTo>
                  <a:pt x="8728913" y="0"/>
                </a:lnTo>
                <a:lnTo>
                  <a:pt x="8728913" y="5100227"/>
                </a:lnTo>
                <a:lnTo>
                  <a:pt x="0" y="5100227"/>
                </a:lnTo>
                <a:lnTo>
                  <a:pt x="0" y="0"/>
                </a:lnTo>
                <a:close/>
              </a:path>
            </a:pathLst>
          </a:custGeom>
          <a:blipFill>
            <a:blip r:embed="rId4"/>
            <a:stretch>
              <a:fillRect/>
            </a:stretch>
          </a:blipFill>
        </p:spPr>
      </p:sp>
      <p:sp>
        <p:nvSpPr>
          <p:cNvPr id="4" name="Freeform 4"/>
          <p:cNvSpPr/>
          <p:nvPr/>
        </p:nvSpPr>
        <p:spPr>
          <a:xfrm>
            <a:off x="0" y="0"/>
            <a:ext cx="3878724" cy="2619969"/>
          </a:xfrm>
          <a:custGeom>
            <a:avLst/>
            <a:gdLst/>
            <a:ahLst/>
            <a:cxnLst/>
            <a:rect l="l" t="t" r="r" b="b"/>
            <a:pathLst>
              <a:path w="3878724" h="2619969">
                <a:moveTo>
                  <a:pt x="0" y="0"/>
                </a:moveTo>
                <a:lnTo>
                  <a:pt x="3878724" y="0"/>
                </a:lnTo>
                <a:lnTo>
                  <a:pt x="3878724" y="2619969"/>
                </a:lnTo>
                <a:lnTo>
                  <a:pt x="0" y="2619969"/>
                </a:lnTo>
                <a:lnTo>
                  <a:pt x="0" y="0"/>
                </a:lnTo>
                <a:close/>
              </a:path>
            </a:pathLst>
          </a:custGeom>
          <a:blipFill>
            <a:blip r:embed="rId5"/>
            <a:stretch>
              <a:fillRect/>
            </a:stretch>
          </a:blipFill>
        </p:spPr>
      </p:sp>
      <p:sp>
        <p:nvSpPr>
          <p:cNvPr id="5" name="Freeform 5"/>
          <p:cNvSpPr/>
          <p:nvPr/>
        </p:nvSpPr>
        <p:spPr>
          <a:xfrm>
            <a:off x="14409276" y="0"/>
            <a:ext cx="3878724" cy="2619969"/>
          </a:xfrm>
          <a:custGeom>
            <a:avLst/>
            <a:gdLst/>
            <a:ahLst/>
            <a:cxnLst/>
            <a:rect l="l" t="t" r="r" b="b"/>
            <a:pathLst>
              <a:path w="3878724" h="2619969">
                <a:moveTo>
                  <a:pt x="0" y="0"/>
                </a:moveTo>
                <a:lnTo>
                  <a:pt x="3878724" y="0"/>
                </a:lnTo>
                <a:lnTo>
                  <a:pt x="3878724" y="2619969"/>
                </a:lnTo>
                <a:lnTo>
                  <a:pt x="0" y="2619969"/>
                </a:lnTo>
                <a:lnTo>
                  <a:pt x="0" y="0"/>
                </a:lnTo>
                <a:close/>
              </a:path>
            </a:pathLst>
          </a:custGeom>
          <a:blipFill>
            <a:blip r:embed="rId5"/>
            <a:stretch>
              <a:fillRect/>
            </a:stretch>
          </a:blipFill>
        </p:spPr>
      </p:sp>
      <p:sp>
        <p:nvSpPr>
          <p:cNvPr id="6" name="TextBox 6"/>
          <p:cNvSpPr txBox="1"/>
          <p:nvPr/>
        </p:nvSpPr>
        <p:spPr>
          <a:xfrm>
            <a:off x="5070681" y="289080"/>
            <a:ext cx="7071682" cy="1896988"/>
          </a:xfrm>
          <a:prstGeom prst="rect">
            <a:avLst/>
          </a:prstGeom>
        </p:spPr>
        <p:txBody>
          <a:bodyPr lIns="0" tIns="0" rIns="0" bIns="0" rtlCol="0" anchor="t">
            <a:spAutoFit/>
          </a:bodyPr>
          <a:lstStyle/>
          <a:p>
            <a:pPr algn="ctr">
              <a:lnSpc>
                <a:spcPts val="4934"/>
              </a:lnSpc>
            </a:pPr>
            <a:r>
              <a:rPr lang="en-US" sz="4934">
                <a:solidFill>
                  <a:srgbClr val="004AAD"/>
                </a:solidFill>
                <a:latin typeface="Montserrat Classic Bold"/>
              </a:rPr>
              <a:t>GUI PROGRAMMING IN </a:t>
            </a:r>
          </a:p>
          <a:p>
            <a:pPr algn="ctr">
              <a:lnSpc>
                <a:spcPts val="4934"/>
              </a:lnSpc>
            </a:pPr>
            <a:r>
              <a:rPr lang="en-US" sz="4934">
                <a:solidFill>
                  <a:srgbClr val="D24412"/>
                </a:solidFill>
                <a:latin typeface="Montserrat Classic Bold"/>
              </a:rPr>
              <a:t>PYTHON</a:t>
            </a:r>
          </a:p>
        </p:txBody>
      </p:sp>
      <p:sp>
        <p:nvSpPr>
          <p:cNvPr id="7" name="TextBox 7"/>
          <p:cNvSpPr txBox="1"/>
          <p:nvPr/>
        </p:nvSpPr>
        <p:spPr>
          <a:xfrm>
            <a:off x="4586242" y="2849267"/>
            <a:ext cx="8615362" cy="1261147"/>
          </a:xfrm>
          <a:prstGeom prst="rect">
            <a:avLst/>
          </a:prstGeom>
        </p:spPr>
        <p:txBody>
          <a:bodyPr lIns="0" tIns="0" rIns="0" bIns="0" rtlCol="0" anchor="t">
            <a:spAutoFit/>
          </a:bodyPr>
          <a:lstStyle/>
          <a:p>
            <a:pPr algn="ctr">
              <a:lnSpc>
                <a:spcPts val="10287"/>
              </a:lnSpc>
              <a:spcBef>
                <a:spcPct val="0"/>
              </a:spcBef>
            </a:pPr>
            <a:r>
              <a:rPr lang="en-US" sz="7348">
                <a:solidFill>
                  <a:srgbClr val="5786AC"/>
                </a:solidFill>
                <a:latin typeface="Montserrat Classic Bold"/>
              </a:rPr>
              <a:t>SIGN UP WINDOW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567012" y="899567"/>
            <a:ext cx="10443683" cy="8487866"/>
          </a:xfrm>
          <a:custGeom>
            <a:avLst/>
            <a:gdLst/>
            <a:ahLst/>
            <a:cxnLst/>
            <a:rect l="l" t="t" r="r" b="b"/>
            <a:pathLst>
              <a:path w="10443683" h="8487866">
                <a:moveTo>
                  <a:pt x="0" y="0"/>
                </a:moveTo>
                <a:lnTo>
                  <a:pt x="10443682" y="0"/>
                </a:lnTo>
                <a:lnTo>
                  <a:pt x="10443682" y="8487866"/>
                </a:lnTo>
                <a:lnTo>
                  <a:pt x="0" y="848786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442282" y="4510595"/>
            <a:ext cx="8903284" cy="5382984"/>
          </a:xfrm>
          <a:custGeom>
            <a:avLst/>
            <a:gdLst/>
            <a:ahLst/>
            <a:cxnLst/>
            <a:rect l="l" t="t" r="r" b="b"/>
            <a:pathLst>
              <a:path w="8903284" h="5382984">
                <a:moveTo>
                  <a:pt x="0" y="0"/>
                </a:moveTo>
                <a:lnTo>
                  <a:pt x="8903283" y="0"/>
                </a:lnTo>
                <a:lnTo>
                  <a:pt x="8903283" y="5382984"/>
                </a:lnTo>
                <a:lnTo>
                  <a:pt x="0" y="5382984"/>
                </a:lnTo>
                <a:lnTo>
                  <a:pt x="0" y="0"/>
                </a:lnTo>
                <a:close/>
              </a:path>
            </a:pathLst>
          </a:custGeom>
          <a:blipFill>
            <a:blip r:embed="rId4"/>
            <a:stretch>
              <a:fillRect/>
            </a:stretch>
          </a:blipFill>
        </p:spPr>
      </p:sp>
      <p:sp>
        <p:nvSpPr>
          <p:cNvPr id="4" name="Freeform 4"/>
          <p:cNvSpPr/>
          <p:nvPr/>
        </p:nvSpPr>
        <p:spPr>
          <a:xfrm>
            <a:off x="0" y="0"/>
            <a:ext cx="3878724" cy="2619969"/>
          </a:xfrm>
          <a:custGeom>
            <a:avLst/>
            <a:gdLst/>
            <a:ahLst/>
            <a:cxnLst/>
            <a:rect l="l" t="t" r="r" b="b"/>
            <a:pathLst>
              <a:path w="3878724" h="2619969">
                <a:moveTo>
                  <a:pt x="0" y="0"/>
                </a:moveTo>
                <a:lnTo>
                  <a:pt x="3878724" y="0"/>
                </a:lnTo>
                <a:lnTo>
                  <a:pt x="3878724" y="2619969"/>
                </a:lnTo>
                <a:lnTo>
                  <a:pt x="0" y="2619969"/>
                </a:lnTo>
                <a:lnTo>
                  <a:pt x="0" y="0"/>
                </a:lnTo>
                <a:close/>
              </a:path>
            </a:pathLst>
          </a:custGeom>
          <a:blipFill>
            <a:blip r:embed="rId5"/>
            <a:stretch>
              <a:fillRect/>
            </a:stretch>
          </a:blipFill>
        </p:spPr>
      </p:sp>
      <p:sp>
        <p:nvSpPr>
          <p:cNvPr id="5" name="Freeform 5"/>
          <p:cNvSpPr/>
          <p:nvPr/>
        </p:nvSpPr>
        <p:spPr>
          <a:xfrm>
            <a:off x="14409276" y="0"/>
            <a:ext cx="3878724" cy="2619969"/>
          </a:xfrm>
          <a:custGeom>
            <a:avLst/>
            <a:gdLst/>
            <a:ahLst/>
            <a:cxnLst/>
            <a:rect l="l" t="t" r="r" b="b"/>
            <a:pathLst>
              <a:path w="3878724" h="2619969">
                <a:moveTo>
                  <a:pt x="0" y="0"/>
                </a:moveTo>
                <a:lnTo>
                  <a:pt x="3878724" y="0"/>
                </a:lnTo>
                <a:lnTo>
                  <a:pt x="3878724" y="2619969"/>
                </a:lnTo>
                <a:lnTo>
                  <a:pt x="0" y="2619969"/>
                </a:lnTo>
                <a:lnTo>
                  <a:pt x="0" y="0"/>
                </a:lnTo>
                <a:close/>
              </a:path>
            </a:pathLst>
          </a:custGeom>
          <a:blipFill>
            <a:blip r:embed="rId5"/>
            <a:stretch>
              <a:fillRect/>
            </a:stretch>
          </a:blipFill>
        </p:spPr>
      </p:sp>
      <p:sp>
        <p:nvSpPr>
          <p:cNvPr id="6" name="TextBox 6"/>
          <p:cNvSpPr txBox="1"/>
          <p:nvPr/>
        </p:nvSpPr>
        <p:spPr>
          <a:xfrm>
            <a:off x="5070681" y="289080"/>
            <a:ext cx="7071682" cy="1896988"/>
          </a:xfrm>
          <a:prstGeom prst="rect">
            <a:avLst/>
          </a:prstGeom>
        </p:spPr>
        <p:txBody>
          <a:bodyPr lIns="0" tIns="0" rIns="0" bIns="0" rtlCol="0" anchor="t">
            <a:spAutoFit/>
          </a:bodyPr>
          <a:lstStyle/>
          <a:p>
            <a:pPr algn="ctr">
              <a:lnSpc>
                <a:spcPts val="4934"/>
              </a:lnSpc>
            </a:pPr>
            <a:r>
              <a:rPr lang="en-US" sz="4934" dirty="0">
                <a:solidFill>
                  <a:srgbClr val="004AAD"/>
                </a:solidFill>
                <a:latin typeface="Montserrat Classic Bold"/>
              </a:rPr>
              <a:t>GUI PROGRAMMING IN </a:t>
            </a:r>
          </a:p>
          <a:p>
            <a:pPr algn="ctr">
              <a:lnSpc>
                <a:spcPts val="4934"/>
              </a:lnSpc>
            </a:pPr>
            <a:r>
              <a:rPr lang="en-US" sz="4934" dirty="0">
                <a:solidFill>
                  <a:srgbClr val="D24412"/>
                </a:solidFill>
                <a:latin typeface="Montserrat Classic Bold"/>
              </a:rPr>
              <a:t>PYTHON</a:t>
            </a:r>
          </a:p>
        </p:txBody>
      </p:sp>
      <p:sp>
        <p:nvSpPr>
          <p:cNvPr id="7" name="TextBox 7"/>
          <p:cNvSpPr txBox="1"/>
          <p:nvPr/>
        </p:nvSpPr>
        <p:spPr>
          <a:xfrm>
            <a:off x="2921748" y="2849267"/>
            <a:ext cx="11944350" cy="1261147"/>
          </a:xfrm>
          <a:prstGeom prst="rect">
            <a:avLst/>
          </a:prstGeom>
        </p:spPr>
        <p:txBody>
          <a:bodyPr lIns="0" tIns="0" rIns="0" bIns="0" rtlCol="0" anchor="t">
            <a:spAutoFit/>
          </a:bodyPr>
          <a:lstStyle/>
          <a:p>
            <a:pPr algn="ctr">
              <a:lnSpc>
                <a:spcPts val="10287"/>
              </a:lnSpc>
              <a:spcBef>
                <a:spcPct val="0"/>
              </a:spcBef>
            </a:pPr>
            <a:r>
              <a:rPr lang="en-US" sz="7348">
                <a:solidFill>
                  <a:srgbClr val="5786AC"/>
                </a:solidFill>
                <a:latin typeface="Montserrat Classic Bold"/>
              </a:rPr>
              <a:t>REGISTRATION WINDOW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746272" y="4192926"/>
            <a:ext cx="9816134" cy="5598577"/>
          </a:xfrm>
          <a:custGeom>
            <a:avLst/>
            <a:gdLst/>
            <a:ahLst/>
            <a:cxnLst/>
            <a:rect l="l" t="t" r="r" b="b"/>
            <a:pathLst>
              <a:path w="9816134" h="5598577">
                <a:moveTo>
                  <a:pt x="0" y="0"/>
                </a:moveTo>
                <a:lnTo>
                  <a:pt x="9816133" y="0"/>
                </a:lnTo>
                <a:lnTo>
                  <a:pt x="9816133" y="5598577"/>
                </a:lnTo>
                <a:lnTo>
                  <a:pt x="0" y="5598577"/>
                </a:lnTo>
                <a:lnTo>
                  <a:pt x="0" y="0"/>
                </a:lnTo>
                <a:close/>
              </a:path>
            </a:pathLst>
          </a:custGeom>
          <a:blipFill>
            <a:blip r:embed="rId4"/>
            <a:stretch>
              <a:fillRect/>
            </a:stretch>
          </a:blipFill>
        </p:spPr>
      </p:sp>
      <p:sp>
        <p:nvSpPr>
          <p:cNvPr id="4" name="Freeform 4"/>
          <p:cNvSpPr/>
          <p:nvPr/>
        </p:nvSpPr>
        <p:spPr>
          <a:xfrm>
            <a:off x="0" y="0"/>
            <a:ext cx="3878724" cy="2619969"/>
          </a:xfrm>
          <a:custGeom>
            <a:avLst/>
            <a:gdLst/>
            <a:ahLst/>
            <a:cxnLst/>
            <a:rect l="l" t="t" r="r" b="b"/>
            <a:pathLst>
              <a:path w="3878724" h="2619969">
                <a:moveTo>
                  <a:pt x="0" y="0"/>
                </a:moveTo>
                <a:lnTo>
                  <a:pt x="3878724" y="0"/>
                </a:lnTo>
                <a:lnTo>
                  <a:pt x="3878724" y="2619969"/>
                </a:lnTo>
                <a:lnTo>
                  <a:pt x="0" y="2619969"/>
                </a:lnTo>
                <a:lnTo>
                  <a:pt x="0" y="0"/>
                </a:lnTo>
                <a:close/>
              </a:path>
            </a:pathLst>
          </a:custGeom>
          <a:blipFill>
            <a:blip r:embed="rId5"/>
            <a:stretch>
              <a:fillRect/>
            </a:stretch>
          </a:blipFill>
        </p:spPr>
      </p:sp>
      <p:sp>
        <p:nvSpPr>
          <p:cNvPr id="5" name="Freeform 5"/>
          <p:cNvSpPr/>
          <p:nvPr/>
        </p:nvSpPr>
        <p:spPr>
          <a:xfrm>
            <a:off x="14402959" y="0"/>
            <a:ext cx="3878724" cy="2619969"/>
          </a:xfrm>
          <a:custGeom>
            <a:avLst/>
            <a:gdLst/>
            <a:ahLst/>
            <a:cxnLst/>
            <a:rect l="l" t="t" r="r" b="b"/>
            <a:pathLst>
              <a:path w="3878724" h="2619969">
                <a:moveTo>
                  <a:pt x="0" y="0"/>
                </a:moveTo>
                <a:lnTo>
                  <a:pt x="3878724" y="0"/>
                </a:lnTo>
                <a:lnTo>
                  <a:pt x="3878724" y="2619969"/>
                </a:lnTo>
                <a:lnTo>
                  <a:pt x="0" y="2619969"/>
                </a:lnTo>
                <a:lnTo>
                  <a:pt x="0" y="0"/>
                </a:lnTo>
                <a:close/>
              </a:path>
            </a:pathLst>
          </a:custGeom>
          <a:blipFill>
            <a:blip r:embed="rId5"/>
            <a:stretch>
              <a:fillRect/>
            </a:stretch>
          </a:blipFill>
        </p:spPr>
      </p:sp>
      <p:sp>
        <p:nvSpPr>
          <p:cNvPr id="6" name="TextBox 6"/>
          <p:cNvSpPr txBox="1"/>
          <p:nvPr/>
        </p:nvSpPr>
        <p:spPr>
          <a:xfrm>
            <a:off x="5070681" y="289080"/>
            <a:ext cx="7071682" cy="1896988"/>
          </a:xfrm>
          <a:prstGeom prst="rect">
            <a:avLst/>
          </a:prstGeom>
        </p:spPr>
        <p:txBody>
          <a:bodyPr lIns="0" tIns="0" rIns="0" bIns="0" rtlCol="0" anchor="t">
            <a:spAutoFit/>
          </a:bodyPr>
          <a:lstStyle/>
          <a:p>
            <a:pPr algn="ctr">
              <a:lnSpc>
                <a:spcPts val="4934"/>
              </a:lnSpc>
            </a:pPr>
            <a:r>
              <a:rPr lang="en-US" sz="4934">
                <a:solidFill>
                  <a:srgbClr val="004AAD"/>
                </a:solidFill>
                <a:latin typeface="Montserrat Classic Bold"/>
              </a:rPr>
              <a:t>GUI PROGRAMMING IN </a:t>
            </a:r>
          </a:p>
          <a:p>
            <a:pPr algn="ctr">
              <a:lnSpc>
                <a:spcPts val="4934"/>
              </a:lnSpc>
            </a:pPr>
            <a:r>
              <a:rPr lang="en-US" sz="4934">
                <a:solidFill>
                  <a:srgbClr val="D24412"/>
                </a:solidFill>
                <a:latin typeface="Montserrat Classic Bold"/>
              </a:rPr>
              <a:t>PYTHON</a:t>
            </a:r>
          </a:p>
        </p:txBody>
      </p:sp>
      <p:sp>
        <p:nvSpPr>
          <p:cNvPr id="7" name="TextBox 7"/>
          <p:cNvSpPr txBox="1"/>
          <p:nvPr/>
        </p:nvSpPr>
        <p:spPr>
          <a:xfrm>
            <a:off x="3746272" y="2703178"/>
            <a:ext cx="9720501" cy="1261147"/>
          </a:xfrm>
          <a:prstGeom prst="rect">
            <a:avLst/>
          </a:prstGeom>
        </p:spPr>
        <p:txBody>
          <a:bodyPr lIns="0" tIns="0" rIns="0" bIns="0" rtlCol="0" anchor="t">
            <a:spAutoFit/>
          </a:bodyPr>
          <a:lstStyle/>
          <a:p>
            <a:pPr algn="ctr">
              <a:lnSpc>
                <a:spcPts val="10287"/>
              </a:lnSpc>
              <a:spcBef>
                <a:spcPct val="0"/>
              </a:spcBef>
            </a:pPr>
            <a:r>
              <a:rPr lang="en-US" sz="7348">
                <a:solidFill>
                  <a:srgbClr val="5786AC"/>
                </a:solidFill>
                <a:latin typeface="Montserrat Classic Bold"/>
              </a:rPr>
              <a:t>ACCOUNT  WINDOW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36493" y="4722876"/>
            <a:ext cx="6571604" cy="984123"/>
          </a:xfrm>
          <a:prstGeom prst="rect">
            <a:avLst/>
          </a:prstGeom>
        </p:spPr>
        <p:txBody>
          <a:bodyPr lIns="0" tIns="0" rIns="0" bIns="0" rtlCol="0" anchor="t">
            <a:spAutoFit/>
          </a:bodyPr>
          <a:lstStyle/>
          <a:p>
            <a:pPr>
              <a:lnSpc>
                <a:spcPts val="7395"/>
              </a:lnSpc>
            </a:pPr>
            <a:r>
              <a:rPr lang="en-US" sz="7395">
                <a:solidFill>
                  <a:srgbClr val="004AAD"/>
                </a:solidFill>
                <a:latin typeface="Montserrat Classic Bold"/>
              </a:rPr>
              <a:t>CONCLUSION</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8378181" y="2626597"/>
            <a:ext cx="8400415" cy="6084605"/>
          </a:xfrm>
          <a:prstGeom prst="rect">
            <a:avLst/>
          </a:prstGeom>
        </p:spPr>
        <p:txBody>
          <a:bodyPr lIns="0" tIns="0" rIns="0" bIns="0" rtlCol="0" anchor="t">
            <a:spAutoFit/>
          </a:bodyPr>
          <a:lstStyle/>
          <a:p>
            <a:pPr algn="ctr">
              <a:lnSpc>
                <a:spcPts val="4828"/>
              </a:lnSpc>
            </a:pPr>
            <a:r>
              <a:rPr lang="en-US" sz="3448">
                <a:solidFill>
                  <a:srgbClr val="545454"/>
                </a:solidFill>
                <a:latin typeface="Montserrat Classic"/>
              </a:rPr>
              <a:t>“Student Management System” software developed for an institute has been designed to achieve maximum efficiency and reduce the time taken to handle the storing activity. It is designed to replace an existing manual record system thereby reducing time taken for calculations and for storing data. </a:t>
            </a:r>
          </a:p>
          <a:p>
            <a:pPr algn="ctr">
              <a:lnSpc>
                <a:spcPts val="4828"/>
              </a:lnSpc>
              <a:spcBef>
                <a:spcPct val="0"/>
              </a:spcBef>
            </a:pPr>
            <a:endParaRPr lang="en-US" sz="3448">
              <a:solidFill>
                <a:srgbClr val="545454"/>
              </a:solidFill>
              <a:latin typeface="Montserrat Class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155166" y="-10088867"/>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70499" y="425225"/>
            <a:ext cx="16850701" cy="9220473"/>
          </a:xfrm>
          <a:prstGeom prst="rect">
            <a:avLst/>
          </a:prstGeom>
        </p:spPr>
        <p:txBody>
          <a:bodyPr lIns="0" tIns="0" rIns="0" bIns="0" rtlCol="0" anchor="t">
            <a:spAutoFit/>
          </a:bodyPr>
          <a:lstStyle/>
          <a:p>
            <a:pPr algn="ctr">
              <a:lnSpc>
                <a:spcPts val="9240"/>
              </a:lnSpc>
              <a:spcBef>
                <a:spcPct val="0"/>
              </a:spcBef>
            </a:pPr>
            <a:r>
              <a:rPr lang="en-US" sz="6600" dirty="0">
                <a:solidFill>
                  <a:srgbClr val="000000"/>
                </a:solidFill>
                <a:latin typeface="Montserrat Classic Bold"/>
              </a:rPr>
              <a:t> </a:t>
            </a:r>
            <a:r>
              <a:rPr lang="en-US" sz="6600" dirty="0">
                <a:solidFill>
                  <a:srgbClr val="004AAD"/>
                </a:solidFill>
                <a:latin typeface="Montserrat Classic Bold"/>
              </a:rPr>
              <a:t>REFERENCES</a:t>
            </a:r>
          </a:p>
          <a:p>
            <a:pPr>
              <a:lnSpc>
                <a:spcPts val="7000"/>
              </a:lnSpc>
              <a:spcBef>
                <a:spcPct val="0"/>
              </a:spcBef>
            </a:pPr>
            <a:r>
              <a:rPr lang="en-US" sz="5000" dirty="0">
                <a:solidFill>
                  <a:srgbClr val="004AAD"/>
                </a:solidFill>
                <a:latin typeface="Montserrat Classic"/>
              </a:rPr>
              <a:t>BOOKS.</a:t>
            </a:r>
          </a:p>
          <a:p>
            <a:pPr>
              <a:lnSpc>
                <a:spcPts val="4900"/>
              </a:lnSpc>
              <a:spcBef>
                <a:spcPct val="0"/>
              </a:spcBef>
            </a:pPr>
            <a:r>
              <a:rPr lang="en-US" sz="3500" dirty="0">
                <a:solidFill>
                  <a:srgbClr val="000000"/>
                </a:solidFill>
                <a:latin typeface="Montserrat Classic"/>
              </a:rPr>
              <a:t>          </a:t>
            </a:r>
            <a:r>
              <a:rPr lang="en-US" sz="3500" dirty="0">
                <a:solidFill>
                  <a:srgbClr val="545454"/>
                </a:solidFill>
                <a:latin typeface="Montserrat Classic"/>
              </a:rPr>
              <a:t> 1)     PYTHON GUI PROGRAMMING WITH TKINTER  - </a:t>
            </a:r>
            <a:r>
              <a:rPr lang="en-US" sz="3500" dirty="0" smtClean="0">
                <a:solidFill>
                  <a:srgbClr val="545454"/>
                </a:solidFill>
                <a:latin typeface="Montserrat Classic"/>
              </a:rPr>
              <a:t>ALAN D </a:t>
            </a:r>
            <a:r>
              <a:rPr lang="en-US" sz="3500" dirty="0">
                <a:solidFill>
                  <a:srgbClr val="545454"/>
                </a:solidFill>
                <a:latin typeface="Montserrat Classic"/>
              </a:rPr>
              <a:t>MOORE</a:t>
            </a:r>
          </a:p>
          <a:p>
            <a:pPr>
              <a:lnSpc>
                <a:spcPts val="6230"/>
              </a:lnSpc>
            </a:pPr>
            <a:r>
              <a:rPr lang="en-US" sz="3500" dirty="0">
                <a:solidFill>
                  <a:srgbClr val="545454"/>
                </a:solidFill>
                <a:latin typeface="Montserrat Classic Bold"/>
              </a:rPr>
              <a:t>            </a:t>
            </a:r>
            <a:r>
              <a:rPr lang="en-US" sz="3500" dirty="0">
                <a:solidFill>
                  <a:srgbClr val="545454"/>
                </a:solidFill>
                <a:latin typeface="Montserrat Classic"/>
              </a:rPr>
              <a:t>2)     PROGRAMMING WITH PYTHON - BY T R PADMANABHAN</a:t>
            </a:r>
          </a:p>
          <a:p>
            <a:pPr>
              <a:lnSpc>
                <a:spcPts val="6230"/>
              </a:lnSpc>
            </a:pPr>
            <a:r>
              <a:rPr lang="en-US" sz="3500" dirty="0">
                <a:solidFill>
                  <a:srgbClr val="545454"/>
                </a:solidFill>
                <a:latin typeface="Montserrat Classic"/>
              </a:rPr>
              <a:t>           3)    COMPUTER SCIENCE WITH PYTHON – BY SUMITA ARORA</a:t>
            </a:r>
          </a:p>
          <a:p>
            <a:pPr>
              <a:lnSpc>
                <a:spcPts val="6230"/>
              </a:lnSpc>
            </a:pPr>
            <a:r>
              <a:rPr lang="en-US" sz="3500" dirty="0">
                <a:solidFill>
                  <a:srgbClr val="545454"/>
                </a:solidFill>
                <a:latin typeface="Montserrat Classic"/>
              </a:rPr>
              <a:t>           4)    THE DATABASE BOOK (MYSQL) - BY NARAIN GEHANI </a:t>
            </a:r>
            <a:r>
              <a:rPr lang="en-US" sz="3500" dirty="0">
                <a:solidFill>
                  <a:srgbClr val="000000"/>
                </a:solidFill>
                <a:latin typeface="Montserrat Classic Bold"/>
              </a:rPr>
              <a:t>                                          </a:t>
            </a:r>
          </a:p>
          <a:p>
            <a:pPr>
              <a:lnSpc>
                <a:spcPts val="7000"/>
              </a:lnSpc>
              <a:spcBef>
                <a:spcPct val="0"/>
              </a:spcBef>
            </a:pPr>
            <a:r>
              <a:rPr lang="en-US" sz="5000" dirty="0">
                <a:solidFill>
                  <a:srgbClr val="004AAD"/>
                </a:solidFill>
                <a:latin typeface="Montserrat Classic"/>
              </a:rPr>
              <a:t>WEBSITES.</a:t>
            </a:r>
          </a:p>
          <a:p>
            <a:pPr>
              <a:lnSpc>
                <a:spcPts val="6265"/>
              </a:lnSpc>
            </a:pPr>
            <a:r>
              <a:rPr lang="en-US" sz="3500" dirty="0">
                <a:solidFill>
                  <a:srgbClr val="000000"/>
                </a:solidFill>
                <a:latin typeface="Montserrat Classic Bold"/>
              </a:rPr>
              <a:t>            </a:t>
            </a:r>
            <a:r>
              <a:rPr lang="en-US" sz="3500" dirty="0">
                <a:solidFill>
                  <a:srgbClr val="16ADDF"/>
                </a:solidFill>
                <a:latin typeface="Montserrat Classic"/>
              </a:rPr>
              <a:t>1) HTTPS://WWW.GOOGLE.CO.IN</a:t>
            </a:r>
          </a:p>
          <a:p>
            <a:pPr>
              <a:lnSpc>
                <a:spcPts val="6265"/>
              </a:lnSpc>
            </a:pPr>
            <a:r>
              <a:rPr lang="en-US" sz="3500" dirty="0">
                <a:solidFill>
                  <a:srgbClr val="16ADDF"/>
                </a:solidFill>
                <a:latin typeface="Montserrat Classic"/>
              </a:rPr>
              <a:t>           2) HTTPS://WWW.JAVATPOINT.COM</a:t>
            </a:r>
          </a:p>
          <a:p>
            <a:pPr>
              <a:lnSpc>
                <a:spcPts val="6265"/>
              </a:lnSpc>
            </a:pPr>
            <a:r>
              <a:rPr lang="en-US" sz="3500" dirty="0">
                <a:solidFill>
                  <a:srgbClr val="16ADDF"/>
                </a:solidFill>
                <a:latin typeface="Montserrat Classic"/>
              </a:rPr>
              <a:t>           3) HTTPS://WWW.W3SCHOOLS.COM</a:t>
            </a:r>
          </a:p>
          <a:p>
            <a:pPr>
              <a:lnSpc>
                <a:spcPts val="6265"/>
              </a:lnSpc>
            </a:pPr>
            <a:r>
              <a:rPr lang="en-US" sz="3500" dirty="0">
                <a:solidFill>
                  <a:srgbClr val="16ADDF"/>
                </a:solidFill>
                <a:latin typeface="Montserrat Classic"/>
              </a:rPr>
              <a:t>           4) HTTPS://WWW.GEEKSFORGEEKS.ORG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8203301" y="2342133"/>
            <a:ext cx="10884489" cy="8846121"/>
          </a:xfrm>
          <a:custGeom>
            <a:avLst/>
            <a:gdLst/>
            <a:ahLst/>
            <a:cxnLst/>
            <a:rect l="l" t="t" r="r" b="b"/>
            <a:pathLst>
              <a:path w="10884489" h="8846121">
                <a:moveTo>
                  <a:pt x="0" y="0"/>
                </a:moveTo>
                <a:lnTo>
                  <a:pt x="10884489" y="0"/>
                </a:lnTo>
                <a:lnTo>
                  <a:pt x="10884489" y="8846121"/>
                </a:lnTo>
                <a:lnTo>
                  <a:pt x="0" y="8846121"/>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003198" y="5237259"/>
            <a:ext cx="2782791" cy="3055869"/>
          </a:xfrm>
          <a:custGeom>
            <a:avLst/>
            <a:gdLst/>
            <a:ahLst/>
            <a:cxnLst/>
            <a:rect l="l" t="t" r="r" b="b"/>
            <a:pathLst>
              <a:path w="2782791" h="3055869">
                <a:moveTo>
                  <a:pt x="0" y="0"/>
                </a:moveTo>
                <a:lnTo>
                  <a:pt x="2782791" y="0"/>
                </a:lnTo>
                <a:lnTo>
                  <a:pt x="2782791" y="3055869"/>
                </a:lnTo>
                <a:lnTo>
                  <a:pt x="0" y="3055869"/>
                </a:lnTo>
                <a:lnTo>
                  <a:pt x="0" y="0"/>
                </a:lnTo>
                <a:close/>
              </a:path>
            </a:pathLst>
          </a:custGeom>
          <a:blipFill>
            <a:blip r:embed="rId4"/>
            <a:stretch>
              <a:fillRect/>
            </a:stretch>
          </a:blipFill>
        </p:spPr>
      </p:sp>
      <p:sp>
        <p:nvSpPr>
          <p:cNvPr id="4" name="TextBox 4"/>
          <p:cNvSpPr txBox="1"/>
          <p:nvPr/>
        </p:nvSpPr>
        <p:spPr>
          <a:xfrm>
            <a:off x="1028700" y="1751955"/>
            <a:ext cx="9085459" cy="1959659"/>
          </a:xfrm>
          <a:prstGeom prst="rect">
            <a:avLst/>
          </a:prstGeom>
        </p:spPr>
        <p:txBody>
          <a:bodyPr lIns="0" tIns="0" rIns="0" bIns="0" rtlCol="0" anchor="t">
            <a:spAutoFit/>
          </a:bodyPr>
          <a:lstStyle/>
          <a:p>
            <a:pPr algn="ctr">
              <a:lnSpc>
                <a:spcPts val="7834"/>
              </a:lnSpc>
              <a:spcBef>
                <a:spcPct val="0"/>
              </a:spcBef>
            </a:pPr>
            <a:r>
              <a:rPr lang="en-US" sz="5596" dirty="0">
                <a:solidFill>
                  <a:srgbClr val="2BB4D4"/>
                </a:solidFill>
                <a:latin typeface="Montserrat Classic Bold"/>
              </a:rPr>
              <a:t>STUDENT MANAGEMENT SYSTEM</a:t>
            </a:r>
          </a:p>
        </p:txBody>
      </p:sp>
      <p:sp>
        <p:nvSpPr>
          <p:cNvPr id="5" name="TextBox 5"/>
          <p:cNvSpPr txBox="1"/>
          <p:nvPr/>
        </p:nvSpPr>
        <p:spPr>
          <a:xfrm>
            <a:off x="2014855" y="3981518"/>
            <a:ext cx="7129145" cy="671978"/>
          </a:xfrm>
          <a:prstGeom prst="rect">
            <a:avLst/>
          </a:prstGeom>
        </p:spPr>
        <p:txBody>
          <a:bodyPr lIns="0" tIns="0" rIns="0" bIns="0" rtlCol="0" anchor="t">
            <a:spAutoFit/>
          </a:bodyPr>
          <a:lstStyle/>
          <a:p>
            <a:pPr algn="ctr">
              <a:lnSpc>
                <a:spcPts val="5486"/>
              </a:lnSpc>
              <a:spcBef>
                <a:spcPct val="0"/>
              </a:spcBef>
            </a:pPr>
            <a:r>
              <a:rPr lang="en-US" sz="3919" dirty="0">
                <a:solidFill>
                  <a:srgbClr val="D24412"/>
                </a:solidFill>
                <a:latin typeface="Montserrat Classic Bold"/>
              </a:rPr>
              <a:t>(PYTHON GUI APPLICATION)</a:t>
            </a:r>
          </a:p>
        </p:txBody>
      </p:sp>
      <p:sp>
        <p:nvSpPr>
          <p:cNvPr id="6" name="Freeform 6"/>
          <p:cNvSpPr/>
          <p:nvPr/>
        </p:nvSpPr>
        <p:spPr>
          <a:xfrm>
            <a:off x="353238" y="1866255"/>
            <a:ext cx="675462" cy="824630"/>
          </a:xfrm>
          <a:custGeom>
            <a:avLst/>
            <a:gdLst/>
            <a:ahLst/>
            <a:cxnLst/>
            <a:rect l="l" t="t" r="r" b="b"/>
            <a:pathLst>
              <a:path w="675462" h="824630">
                <a:moveTo>
                  <a:pt x="0" y="0"/>
                </a:moveTo>
                <a:lnTo>
                  <a:pt x="675462" y="0"/>
                </a:lnTo>
                <a:lnTo>
                  <a:pt x="675462" y="824630"/>
                </a:lnTo>
                <a:lnTo>
                  <a:pt x="0" y="82463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84" t="-19256" b="-19256"/>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7630839" y="-2008461"/>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xmlns="" r:embed="rId5"/>
                </a:ext>
              </a:extLst>
            </a:blip>
            <a:stretch>
              <a:fillRect/>
            </a:stretch>
          </a:blipFill>
        </p:spPr>
      </p:sp>
      <p:sp>
        <p:nvSpPr>
          <p:cNvPr id="4" name="Freeform 4"/>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9212640" y="4653818"/>
            <a:ext cx="8739761" cy="5047212"/>
          </a:xfrm>
          <a:custGeom>
            <a:avLst/>
            <a:gdLst/>
            <a:ahLst/>
            <a:cxnLst/>
            <a:rect l="l" t="t" r="r" b="b"/>
            <a:pathLst>
              <a:path w="8739761" h="5047212">
                <a:moveTo>
                  <a:pt x="0" y="0"/>
                </a:moveTo>
                <a:lnTo>
                  <a:pt x="8739761" y="0"/>
                </a:lnTo>
                <a:lnTo>
                  <a:pt x="8739761" y="5047212"/>
                </a:lnTo>
                <a:lnTo>
                  <a:pt x="0" y="5047212"/>
                </a:lnTo>
                <a:lnTo>
                  <a:pt x="0" y="0"/>
                </a:lnTo>
                <a:close/>
              </a:path>
            </a:pathLst>
          </a:custGeom>
          <a:blipFill>
            <a:blip r:embed="rId8"/>
            <a:stretch>
              <a:fillRect/>
            </a:stretch>
          </a:blipFill>
        </p:spPr>
      </p:sp>
      <p:sp>
        <p:nvSpPr>
          <p:cNvPr id="6" name="TextBox 6"/>
          <p:cNvSpPr txBox="1"/>
          <p:nvPr/>
        </p:nvSpPr>
        <p:spPr>
          <a:xfrm>
            <a:off x="6045160" y="346365"/>
            <a:ext cx="6756440" cy="1179810"/>
          </a:xfrm>
          <a:prstGeom prst="rect">
            <a:avLst/>
          </a:prstGeom>
        </p:spPr>
        <p:txBody>
          <a:bodyPr wrap="square" lIns="0" tIns="0" rIns="0" bIns="0" rtlCol="0" anchor="t">
            <a:spAutoFit/>
          </a:bodyPr>
          <a:lstStyle/>
          <a:p>
            <a:pPr algn="ctr">
              <a:lnSpc>
                <a:spcPts val="9240"/>
              </a:lnSpc>
            </a:pPr>
            <a:r>
              <a:rPr lang="en-US" sz="6600" dirty="0" smtClean="0">
                <a:solidFill>
                  <a:srgbClr val="004AAD"/>
                </a:solidFill>
                <a:latin typeface="Montserrat Classic Bold" panose="020B0604020202020204" charset="0"/>
              </a:rPr>
              <a:t>INTRODUCTION</a:t>
            </a:r>
            <a:endParaRPr lang="en-US" sz="6600" dirty="0">
              <a:solidFill>
                <a:srgbClr val="004AAD"/>
              </a:solidFill>
              <a:latin typeface="Montserrat Classic Bold" panose="020B0604020202020204" charset="0"/>
            </a:endParaRPr>
          </a:p>
        </p:txBody>
      </p:sp>
      <p:sp>
        <p:nvSpPr>
          <p:cNvPr id="7" name="TextBox 7"/>
          <p:cNvSpPr txBox="1"/>
          <p:nvPr/>
        </p:nvSpPr>
        <p:spPr>
          <a:xfrm>
            <a:off x="1038225" y="2283548"/>
            <a:ext cx="8045723" cy="5643704"/>
          </a:xfrm>
          <a:prstGeom prst="rect">
            <a:avLst/>
          </a:prstGeom>
        </p:spPr>
        <p:txBody>
          <a:bodyPr lIns="0" tIns="0" rIns="0" bIns="0" rtlCol="0" anchor="t">
            <a:spAutoFit/>
          </a:bodyPr>
          <a:lstStyle/>
          <a:p>
            <a:pPr>
              <a:lnSpc>
                <a:spcPts val="4979"/>
              </a:lnSpc>
              <a:spcBef>
                <a:spcPct val="0"/>
              </a:spcBef>
            </a:pPr>
            <a:r>
              <a:rPr lang="en-US" sz="3556" dirty="0">
                <a:solidFill>
                  <a:srgbClr val="545454"/>
                </a:solidFill>
                <a:latin typeface="Montserrat Classic"/>
              </a:rPr>
              <a:t>"STUDENT MANAGEMENT SYSTEM (SMS) IS A SOLUTION TOOL THAT IS DESIGNED TO TRACK, MAINTAIN AND MANAGE ALL THE DATA GENERATED BY A SCHOOL, INCLUDING THE GRADES OF A STUDENT, THEIR ATTENDANCE, THEIR INTERPERSONAL ACTIVITIES RECORDS, ETC.,"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6182073" y="-3420247"/>
            <a:ext cx="14345355" cy="14345355"/>
          </a:xfrm>
          <a:custGeom>
            <a:avLst/>
            <a:gdLst/>
            <a:ahLst/>
            <a:cxnLst/>
            <a:rect l="l" t="t" r="r" b="b"/>
            <a:pathLst>
              <a:path w="14345355" h="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855527" y="640075"/>
            <a:ext cx="11412066" cy="891550"/>
          </a:xfrm>
          <a:prstGeom prst="rect">
            <a:avLst/>
          </a:prstGeom>
        </p:spPr>
        <p:txBody>
          <a:bodyPr lIns="0" tIns="0" rIns="0" bIns="0" rtlCol="0" anchor="t">
            <a:spAutoFit/>
          </a:bodyPr>
          <a:lstStyle/>
          <a:p>
            <a:pPr algn="ctr">
              <a:lnSpc>
                <a:spcPts val="6600"/>
              </a:lnSpc>
            </a:pPr>
            <a:r>
              <a:rPr lang="en-US" sz="6600" dirty="0">
                <a:solidFill>
                  <a:srgbClr val="004AAD"/>
                </a:solidFill>
                <a:latin typeface="Montserrat Classic Bold"/>
              </a:rPr>
              <a:t>OBJECTIVES </a:t>
            </a:r>
          </a:p>
        </p:txBody>
      </p:sp>
      <p:sp>
        <p:nvSpPr>
          <p:cNvPr id="5" name="TextBox 5"/>
          <p:cNvSpPr txBox="1"/>
          <p:nvPr/>
        </p:nvSpPr>
        <p:spPr>
          <a:xfrm>
            <a:off x="1196947" y="3371086"/>
            <a:ext cx="15137463" cy="4406511"/>
          </a:xfrm>
          <a:prstGeom prst="rect">
            <a:avLst/>
          </a:prstGeom>
        </p:spPr>
        <p:txBody>
          <a:bodyPr lIns="0" tIns="0" rIns="0" bIns="0" rtlCol="0" anchor="t">
            <a:spAutoFit/>
          </a:bodyPr>
          <a:lstStyle/>
          <a:p>
            <a:pPr algn="l">
              <a:lnSpc>
                <a:spcPts val="5061"/>
              </a:lnSpc>
            </a:pPr>
            <a:r>
              <a:rPr lang="en-US" sz="3615" dirty="0">
                <a:solidFill>
                  <a:srgbClr val="545454"/>
                </a:solidFill>
                <a:latin typeface="Canva Sans"/>
                <a:ea typeface="Canva Sans"/>
              </a:rPr>
              <a:t>❏ Handling the data</a:t>
            </a:r>
          </a:p>
          <a:p>
            <a:pPr algn="just">
              <a:lnSpc>
                <a:spcPts val="5061"/>
              </a:lnSpc>
            </a:pPr>
            <a:r>
              <a:rPr lang="en-US" sz="3615" dirty="0">
                <a:solidFill>
                  <a:srgbClr val="545454"/>
                </a:solidFill>
                <a:latin typeface="Canva Sans"/>
                <a:ea typeface="Canva Sans"/>
              </a:rPr>
              <a:t>❏Single storage</a:t>
            </a:r>
          </a:p>
          <a:p>
            <a:pPr algn="just">
              <a:lnSpc>
                <a:spcPts val="5061"/>
              </a:lnSpc>
            </a:pPr>
            <a:r>
              <a:rPr lang="en-US" sz="3615" dirty="0">
                <a:solidFill>
                  <a:srgbClr val="545454"/>
                </a:solidFill>
                <a:latin typeface="Canva Sans"/>
                <a:ea typeface="Canva Sans"/>
              </a:rPr>
              <a:t>❏ Fetching reports</a:t>
            </a:r>
          </a:p>
          <a:p>
            <a:pPr algn="just">
              <a:lnSpc>
                <a:spcPts val="5061"/>
              </a:lnSpc>
            </a:pPr>
            <a:r>
              <a:rPr lang="en-US" sz="3615" dirty="0">
                <a:solidFill>
                  <a:srgbClr val="545454"/>
                </a:solidFill>
                <a:latin typeface="Canva Sans"/>
                <a:ea typeface="Canva Sans"/>
              </a:rPr>
              <a:t>❏ Ease of communication</a:t>
            </a:r>
          </a:p>
          <a:p>
            <a:pPr algn="just">
              <a:lnSpc>
                <a:spcPts val="5061"/>
              </a:lnSpc>
            </a:pPr>
            <a:r>
              <a:rPr lang="en-US" sz="3615" dirty="0">
                <a:solidFill>
                  <a:srgbClr val="545454"/>
                </a:solidFill>
                <a:latin typeface="Canva Sans"/>
                <a:ea typeface="Canva Sans"/>
              </a:rPr>
              <a:t>❏Reduce workload</a:t>
            </a:r>
          </a:p>
          <a:p>
            <a:pPr algn="just">
              <a:lnSpc>
                <a:spcPts val="5061"/>
              </a:lnSpc>
            </a:pPr>
            <a:r>
              <a:rPr lang="en-US" sz="3615" dirty="0">
                <a:solidFill>
                  <a:srgbClr val="545454"/>
                </a:solidFill>
                <a:latin typeface="Canva Sans"/>
                <a:ea typeface="Canva Sans"/>
              </a:rPr>
              <a:t>❏Searching the data</a:t>
            </a:r>
          </a:p>
          <a:p>
            <a:pPr algn="just">
              <a:lnSpc>
                <a:spcPts val="4781"/>
              </a:lnSpc>
            </a:pPr>
            <a:endParaRPr lang="en-US" sz="3615" dirty="0">
              <a:solidFill>
                <a:srgbClr val="545454"/>
              </a:solidFill>
              <a:latin typeface="Canva Sans"/>
              <a:ea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08728">
            <a:off x="6461224" y="-4582532"/>
            <a:ext cx="15887340" cy="15887340"/>
          </a:xfrm>
          <a:custGeom>
            <a:avLst/>
            <a:gdLst/>
            <a:ahLst/>
            <a:cxnLst/>
            <a:rect l="l" t="t" r="r" b="b"/>
            <a:pathLst>
              <a:path w="15887340" h="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8401" flipH="1">
            <a:off x="15297701" y="384797"/>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891836" y="356442"/>
            <a:ext cx="16993522" cy="1729740"/>
          </a:xfrm>
          <a:prstGeom prst="rect">
            <a:avLst/>
          </a:prstGeom>
        </p:spPr>
        <p:txBody>
          <a:bodyPr lIns="0" tIns="0" rIns="0" bIns="0" rtlCol="0" anchor="t">
            <a:spAutoFit/>
          </a:bodyPr>
          <a:lstStyle/>
          <a:p>
            <a:pPr algn="ctr">
              <a:lnSpc>
                <a:spcPts val="6600"/>
              </a:lnSpc>
            </a:pPr>
            <a:r>
              <a:rPr lang="en-US" sz="6600" dirty="0">
                <a:solidFill>
                  <a:srgbClr val="004AAD"/>
                </a:solidFill>
                <a:latin typeface="Montserrat Classic Bold"/>
              </a:rPr>
              <a:t>FLAWS IN CURRENT SYSTEM</a:t>
            </a:r>
          </a:p>
          <a:p>
            <a:pPr algn="ctr">
              <a:lnSpc>
                <a:spcPts val="6600"/>
              </a:lnSpc>
            </a:pPr>
            <a:endParaRPr lang="en-US" sz="6600" dirty="0">
              <a:solidFill>
                <a:srgbClr val="004AAD"/>
              </a:solidFill>
              <a:latin typeface="Montserrat Classic Bold"/>
            </a:endParaRPr>
          </a:p>
        </p:txBody>
      </p:sp>
      <p:sp>
        <p:nvSpPr>
          <p:cNvPr id="5" name="Freeform 5"/>
          <p:cNvSpPr/>
          <p:nvPr/>
        </p:nvSpPr>
        <p:spPr>
          <a:xfrm rot="1082301">
            <a:off x="-5072607" y="6650746"/>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1615165" y="2300353"/>
            <a:ext cx="15057670" cy="7135366"/>
          </a:xfrm>
          <a:prstGeom prst="rect">
            <a:avLst/>
          </a:prstGeom>
        </p:spPr>
        <p:txBody>
          <a:bodyPr lIns="0" tIns="0" rIns="0" bIns="0" rtlCol="0" anchor="t">
            <a:spAutoFit/>
          </a:bodyPr>
          <a:lstStyle/>
          <a:p>
            <a:pPr algn="just">
              <a:lnSpc>
                <a:spcPts val="7092"/>
              </a:lnSpc>
            </a:pPr>
            <a:r>
              <a:rPr lang="en-US" sz="3600">
                <a:solidFill>
                  <a:srgbClr val="545454"/>
                </a:solidFill>
                <a:latin typeface="Canva Sans"/>
                <a:ea typeface="Canva Sans"/>
              </a:rPr>
              <a:t>❏Maintenance of the records is difficult.</a:t>
            </a:r>
          </a:p>
          <a:p>
            <a:pPr algn="just">
              <a:lnSpc>
                <a:spcPts val="7092"/>
              </a:lnSpc>
            </a:pPr>
            <a:r>
              <a:rPr lang="en-US" sz="3600">
                <a:solidFill>
                  <a:srgbClr val="545454"/>
                </a:solidFill>
                <a:latin typeface="Canva Sans"/>
                <a:ea typeface="Canva Sans"/>
              </a:rPr>
              <a:t>❏Manual process.</a:t>
            </a:r>
          </a:p>
          <a:p>
            <a:pPr algn="just">
              <a:lnSpc>
                <a:spcPts val="7092"/>
              </a:lnSpc>
            </a:pPr>
            <a:r>
              <a:rPr lang="en-US" sz="3600">
                <a:solidFill>
                  <a:srgbClr val="545454"/>
                </a:solidFill>
                <a:latin typeface="Canva Sans"/>
                <a:ea typeface="Canva Sans"/>
              </a:rPr>
              <a:t>❏Chance of occurrence of errors.</a:t>
            </a:r>
          </a:p>
          <a:p>
            <a:pPr algn="just">
              <a:lnSpc>
                <a:spcPts val="7092"/>
              </a:lnSpc>
            </a:pPr>
            <a:r>
              <a:rPr lang="en-US" sz="3600">
                <a:solidFill>
                  <a:srgbClr val="545454"/>
                </a:solidFill>
                <a:latin typeface="Canva Sans"/>
                <a:ea typeface="Canva Sans"/>
              </a:rPr>
              <a:t>❏Involves large amount of paper work.</a:t>
            </a:r>
          </a:p>
          <a:p>
            <a:pPr algn="just">
              <a:lnSpc>
                <a:spcPts val="7092"/>
              </a:lnSpc>
            </a:pPr>
            <a:r>
              <a:rPr lang="en-US" sz="3600">
                <a:solidFill>
                  <a:srgbClr val="545454"/>
                </a:solidFill>
                <a:latin typeface="Canva Sans"/>
                <a:ea typeface="Canva Sans"/>
              </a:rPr>
              <a:t>❏Time consuming process.</a:t>
            </a:r>
          </a:p>
          <a:p>
            <a:pPr algn="just">
              <a:lnSpc>
                <a:spcPts val="7092"/>
              </a:lnSpc>
            </a:pPr>
            <a:r>
              <a:rPr lang="en-US" sz="3600">
                <a:solidFill>
                  <a:srgbClr val="545454"/>
                </a:solidFill>
                <a:latin typeface="Canva Sans"/>
                <a:ea typeface="Canva Sans"/>
              </a:rPr>
              <a:t>❏Slow Updating and Renewal of Data.</a:t>
            </a:r>
          </a:p>
          <a:p>
            <a:pPr algn="just">
              <a:lnSpc>
                <a:spcPts val="7092"/>
              </a:lnSpc>
            </a:pPr>
            <a:r>
              <a:rPr lang="en-US" sz="3600">
                <a:solidFill>
                  <a:srgbClr val="545454"/>
                </a:solidFill>
                <a:latin typeface="Canva Sans"/>
                <a:ea typeface="Canva Sans"/>
              </a:rPr>
              <a:t>❏Not Secure</a:t>
            </a:r>
          </a:p>
          <a:p>
            <a:pPr algn="just">
              <a:lnSpc>
                <a:spcPts val="6720"/>
              </a:lnSpc>
            </a:pPr>
            <a:endParaRPr lang="en-US" sz="3600">
              <a:solidFill>
                <a:srgbClr val="545454"/>
              </a:solidFill>
              <a:latin typeface="Canva Sans"/>
              <a:ea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484389" y="2228215"/>
            <a:ext cx="12803980" cy="7818834"/>
          </a:xfrm>
          <a:prstGeom prst="rect">
            <a:avLst/>
          </a:prstGeom>
        </p:spPr>
        <p:txBody>
          <a:bodyPr lIns="0" tIns="0" rIns="0" bIns="0" rtlCol="0" anchor="t">
            <a:spAutoFit/>
          </a:bodyPr>
          <a:lstStyle/>
          <a:p>
            <a:pPr>
              <a:lnSpc>
                <a:spcPts val="6234"/>
              </a:lnSpc>
            </a:pPr>
            <a:r>
              <a:rPr lang="en-US" sz="3370">
                <a:solidFill>
                  <a:srgbClr val="545454"/>
                </a:solidFill>
                <a:latin typeface="Canva Sans"/>
                <a:ea typeface="Canva Sans"/>
              </a:rPr>
              <a:t>❏Reliable &amp; Accurate</a:t>
            </a:r>
          </a:p>
          <a:p>
            <a:pPr>
              <a:lnSpc>
                <a:spcPts val="6234"/>
              </a:lnSpc>
            </a:pPr>
            <a:r>
              <a:rPr lang="en-US" sz="3370">
                <a:solidFill>
                  <a:srgbClr val="545454"/>
                </a:solidFill>
                <a:latin typeface="Canva Sans"/>
                <a:ea typeface="Canva Sans"/>
              </a:rPr>
              <a:t>❏Non redundant information</a:t>
            </a:r>
          </a:p>
          <a:p>
            <a:pPr>
              <a:lnSpc>
                <a:spcPts val="6234"/>
              </a:lnSpc>
            </a:pPr>
            <a:r>
              <a:rPr lang="en-US" sz="3370">
                <a:solidFill>
                  <a:srgbClr val="545454"/>
                </a:solidFill>
                <a:latin typeface="Canva Sans"/>
                <a:ea typeface="Canva Sans"/>
              </a:rPr>
              <a:t>❏Fast &amp; Efficient processing</a:t>
            </a:r>
          </a:p>
          <a:p>
            <a:pPr>
              <a:lnSpc>
                <a:spcPts val="6234"/>
              </a:lnSpc>
            </a:pPr>
            <a:r>
              <a:rPr lang="en-US" sz="3370">
                <a:solidFill>
                  <a:srgbClr val="545454"/>
                </a:solidFill>
                <a:latin typeface="Canva Sans"/>
                <a:ea typeface="Canva Sans"/>
              </a:rPr>
              <a:t>❏Centralized database</a:t>
            </a:r>
          </a:p>
          <a:p>
            <a:pPr>
              <a:lnSpc>
                <a:spcPts val="6234"/>
              </a:lnSpc>
            </a:pPr>
            <a:r>
              <a:rPr lang="en-US" sz="3370">
                <a:solidFill>
                  <a:srgbClr val="545454"/>
                </a:solidFill>
                <a:latin typeface="Canva Sans"/>
                <a:ea typeface="Canva Sans"/>
              </a:rPr>
              <a:t>❏User Friendly Interface</a:t>
            </a:r>
          </a:p>
          <a:p>
            <a:pPr>
              <a:lnSpc>
                <a:spcPts val="6234"/>
              </a:lnSpc>
            </a:pPr>
            <a:r>
              <a:rPr lang="en-US" sz="3370">
                <a:solidFill>
                  <a:srgbClr val="545454"/>
                </a:solidFill>
                <a:latin typeface="Canva Sans"/>
                <a:ea typeface="Canva Sans"/>
              </a:rPr>
              <a:t>❏Search facility</a:t>
            </a:r>
          </a:p>
          <a:p>
            <a:pPr>
              <a:lnSpc>
                <a:spcPts val="6234"/>
              </a:lnSpc>
            </a:pPr>
            <a:r>
              <a:rPr lang="en-US" sz="3370">
                <a:solidFill>
                  <a:srgbClr val="545454"/>
                </a:solidFill>
                <a:latin typeface="Canva Sans"/>
                <a:ea typeface="Canva Sans"/>
              </a:rPr>
              <a:t>❏More Secure</a:t>
            </a:r>
          </a:p>
          <a:p>
            <a:pPr>
              <a:lnSpc>
                <a:spcPts val="6234"/>
              </a:lnSpc>
            </a:pPr>
            <a:r>
              <a:rPr lang="en-US" sz="3370">
                <a:solidFill>
                  <a:srgbClr val="545454"/>
                </a:solidFill>
                <a:latin typeface="Canva Sans"/>
                <a:ea typeface="Canva Sans"/>
              </a:rPr>
              <a:t>❏GUI Interface</a:t>
            </a:r>
          </a:p>
          <a:p>
            <a:pPr>
              <a:lnSpc>
                <a:spcPts val="6234"/>
              </a:lnSpc>
            </a:pPr>
            <a:endParaRPr lang="en-US" sz="3370">
              <a:solidFill>
                <a:srgbClr val="545454"/>
              </a:solidFill>
              <a:latin typeface="Canva Sans"/>
              <a:ea typeface="Canva Sans"/>
            </a:endParaRPr>
          </a:p>
          <a:p>
            <a:pPr>
              <a:lnSpc>
                <a:spcPts val="6234"/>
              </a:lnSpc>
            </a:pPr>
            <a:endParaRPr lang="en-US" sz="3370">
              <a:solidFill>
                <a:srgbClr val="545454"/>
              </a:solidFill>
              <a:latin typeface="Canva Sans"/>
              <a:ea typeface="Canva Sans"/>
            </a:endParaRPr>
          </a:p>
        </p:txBody>
      </p:sp>
      <p:sp>
        <p:nvSpPr>
          <p:cNvPr id="5" name="Freeform 5"/>
          <p:cNvSpPr/>
          <p:nvPr/>
        </p:nvSpPr>
        <p:spPr>
          <a:xfrm>
            <a:off x="11041869" y="4856502"/>
            <a:ext cx="7034629" cy="5430498"/>
          </a:xfrm>
          <a:custGeom>
            <a:avLst/>
            <a:gdLst/>
            <a:ahLst/>
            <a:cxnLst/>
            <a:rect l="l" t="t" r="r" b="b"/>
            <a:pathLst>
              <a:path w="7034629" h="5430498">
                <a:moveTo>
                  <a:pt x="0" y="0"/>
                </a:moveTo>
                <a:lnTo>
                  <a:pt x="7034629" y="0"/>
                </a:lnTo>
                <a:lnTo>
                  <a:pt x="7034629" y="5430498"/>
                </a:lnTo>
                <a:lnTo>
                  <a:pt x="0" y="5430498"/>
                </a:lnTo>
                <a:lnTo>
                  <a:pt x="0" y="0"/>
                </a:lnTo>
                <a:close/>
              </a:path>
            </a:pathLst>
          </a:custGeom>
          <a:blipFill>
            <a:blip r:embed="rId6"/>
            <a:stretch>
              <a:fillRect/>
            </a:stretch>
          </a:blipFill>
        </p:spPr>
      </p:sp>
      <p:sp>
        <p:nvSpPr>
          <p:cNvPr id="6" name="TextBox 6"/>
          <p:cNvSpPr txBox="1"/>
          <p:nvPr/>
        </p:nvSpPr>
        <p:spPr>
          <a:xfrm>
            <a:off x="0" y="421943"/>
            <a:ext cx="18288000" cy="1729740"/>
          </a:xfrm>
          <a:prstGeom prst="rect">
            <a:avLst/>
          </a:prstGeom>
        </p:spPr>
        <p:txBody>
          <a:bodyPr lIns="0" tIns="0" rIns="0" bIns="0" rtlCol="0" anchor="t">
            <a:spAutoFit/>
          </a:bodyPr>
          <a:lstStyle/>
          <a:p>
            <a:pPr algn="ctr">
              <a:lnSpc>
                <a:spcPts val="6600"/>
              </a:lnSpc>
            </a:pPr>
            <a:r>
              <a:rPr lang="en-US" sz="6600" dirty="0">
                <a:solidFill>
                  <a:srgbClr val="004AAD"/>
                </a:solidFill>
                <a:latin typeface="Montserrat Classic Bold"/>
              </a:rPr>
              <a:t>   PROPOSED SYSTEM</a:t>
            </a:r>
          </a:p>
          <a:p>
            <a:pPr algn="ctr">
              <a:lnSpc>
                <a:spcPts val="6600"/>
              </a:lnSpc>
            </a:pPr>
            <a:endParaRPr lang="en-US" sz="6600" dirty="0">
              <a:solidFill>
                <a:srgbClr val="004AAD"/>
              </a:solidFill>
              <a:latin typeface="Montserrat Classic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670244" y="2486001"/>
            <a:ext cx="12899442" cy="7537048"/>
          </a:xfrm>
          <a:custGeom>
            <a:avLst/>
            <a:gdLst/>
            <a:ahLst/>
            <a:cxnLst/>
            <a:rect l="l" t="t" r="r" b="b"/>
            <a:pathLst>
              <a:path w="12899442" h="7537048">
                <a:moveTo>
                  <a:pt x="0" y="0"/>
                </a:moveTo>
                <a:lnTo>
                  <a:pt x="12899442" y="0"/>
                </a:lnTo>
                <a:lnTo>
                  <a:pt x="12899442" y="7537048"/>
                </a:lnTo>
                <a:lnTo>
                  <a:pt x="0" y="7537048"/>
                </a:lnTo>
                <a:lnTo>
                  <a:pt x="0" y="0"/>
                </a:lnTo>
                <a:close/>
              </a:path>
            </a:pathLst>
          </a:custGeom>
          <a:blipFill>
            <a:blip r:embed="rId6"/>
            <a:stretch>
              <a:fillRect t="-4800" b="-2533"/>
            </a:stretch>
          </a:blipFill>
        </p:spPr>
      </p:sp>
      <p:sp>
        <p:nvSpPr>
          <p:cNvPr id="5" name="TextBox 5"/>
          <p:cNvSpPr txBox="1"/>
          <p:nvPr/>
        </p:nvSpPr>
        <p:spPr>
          <a:xfrm>
            <a:off x="267417" y="382523"/>
            <a:ext cx="17705095" cy="1729750"/>
          </a:xfrm>
          <a:prstGeom prst="rect">
            <a:avLst/>
          </a:prstGeom>
        </p:spPr>
        <p:txBody>
          <a:bodyPr lIns="0" tIns="0" rIns="0" bIns="0" rtlCol="0" anchor="t">
            <a:spAutoFit/>
          </a:bodyPr>
          <a:lstStyle/>
          <a:p>
            <a:pPr algn="ctr">
              <a:lnSpc>
                <a:spcPts val="6600"/>
              </a:lnSpc>
            </a:pPr>
            <a:r>
              <a:rPr lang="en-US" sz="6600" dirty="0">
                <a:solidFill>
                  <a:srgbClr val="004AAD"/>
                </a:solidFill>
                <a:latin typeface="Montserrat Classic Bold"/>
              </a:rPr>
              <a:t>BENEFITS OF USING STUDENT MANAGEMENT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20179" y="2657219"/>
            <a:ext cx="6280506" cy="4669571"/>
          </a:xfrm>
          <a:prstGeom prst="rect">
            <a:avLst/>
          </a:prstGeom>
        </p:spPr>
        <p:txBody>
          <a:bodyPr lIns="0" tIns="0" rIns="0" bIns="0" rtlCol="0" anchor="t">
            <a:spAutoFit/>
          </a:bodyPr>
          <a:lstStyle/>
          <a:p>
            <a:pPr>
              <a:lnSpc>
                <a:spcPts val="6091"/>
              </a:lnSpc>
            </a:pPr>
            <a:r>
              <a:rPr lang="en-US" sz="6091" dirty="0">
                <a:solidFill>
                  <a:srgbClr val="004AAD"/>
                </a:solidFill>
                <a:latin typeface="Montserrat Classic Bold"/>
              </a:rPr>
              <a:t>BENEFITS OF </a:t>
            </a:r>
          </a:p>
          <a:p>
            <a:pPr>
              <a:lnSpc>
                <a:spcPts val="6091"/>
              </a:lnSpc>
            </a:pPr>
            <a:r>
              <a:rPr lang="en-US" sz="6091" dirty="0">
                <a:solidFill>
                  <a:srgbClr val="004AAD"/>
                </a:solidFill>
                <a:latin typeface="Montserrat Classic Bold"/>
              </a:rPr>
              <a:t>USING </a:t>
            </a:r>
            <a:r>
              <a:rPr lang="en-US" sz="6091" dirty="0">
                <a:solidFill>
                  <a:srgbClr val="D24412"/>
                </a:solidFill>
                <a:latin typeface="Montserrat Classic Bold"/>
              </a:rPr>
              <a:t>STUDENT MANAGEMENT</a:t>
            </a:r>
            <a:r>
              <a:rPr lang="en-US" sz="6091" dirty="0">
                <a:solidFill>
                  <a:srgbClr val="FFDE59"/>
                </a:solidFill>
                <a:latin typeface="Montserrat Classic Bold"/>
              </a:rPr>
              <a:t> </a:t>
            </a:r>
          </a:p>
          <a:p>
            <a:pPr>
              <a:lnSpc>
                <a:spcPts val="6091"/>
              </a:lnSpc>
            </a:pPr>
            <a:r>
              <a:rPr lang="en-US" sz="6091" dirty="0">
                <a:solidFill>
                  <a:srgbClr val="004AAD"/>
                </a:solidFill>
                <a:latin typeface="Montserrat Classic Bold"/>
              </a:rPr>
              <a:t>SYSTEM</a:t>
            </a:r>
          </a:p>
          <a:p>
            <a:pPr algn="ctr">
              <a:lnSpc>
                <a:spcPts val="6091"/>
              </a:lnSpc>
            </a:pPr>
            <a:endParaRPr lang="en-US" sz="6091" dirty="0">
              <a:solidFill>
                <a:srgbClr val="004AAD"/>
              </a:solidFill>
              <a:latin typeface="Montserrat Classic Bold"/>
            </a:endParaRP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7094253" y="1495003"/>
            <a:ext cx="11193747" cy="7767955"/>
          </a:xfrm>
          <a:prstGeom prst="rect">
            <a:avLst/>
          </a:prstGeom>
        </p:spPr>
        <p:txBody>
          <a:bodyPr lIns="0" tIns="0" rIns="0" bIns="0" rtlCol="0" anchor="t">
            <a:spAutoFit/>
          </a:bodyPr>
          <a:lstStyle/>
          <a:p>
            <a:pPr>
              <a:lnSpc>
                <a:spcPts val="5670"/>
              </a:lnSpc>
            </a:pPr>
            <a:r>
              <a:rPr lang="en-US" sz="3500" dirty="0">
                <a:solidFill>
                  <a:srgbClr val="545454"/>
                </a:solidFill>
                <a:latin typeface="Montserrat Classic"/>
              </a:rPr>
              <a:t>1. ENHANCES THE OVERALL PERFORMANCE OF     STUDENTS</a:t>
            </a:r>
          </a:p>
          <a:p>
            <a:pPr>
              <a:lnSpc>
                <a:spcPts val="5670"/>
              </a:lnSpc>
            </a:pPr>
            <a:r>
              <a:rPr lang="en-US" sz="3500" dirty="0">
                <a:solidFill>
                  <a:srgbClr val="545454"/>
                </a:solidFill>
                <a:latin typeface="Montserrat Classic"/>
              </a:rPr>
              <a:t>2. IT HELPS TO STREAMLINE ALL TASK</a:t>
            </a:r>
          </a:p>
          <a:p>
            <a:pPr>
              <a:lnSpc>
                <a:spcPts val="5670"/>
              </a:lnSpc>
            </a:pPr>
            <a:r>
              <a:rPr lang="en-US" sz="3500" dirty="0">
                <a:solidFill>
                  <a:srgbClr val="545454"/>
                </a:solidFill>
                <a:latin typeface="Montserrat Classic"/>
              </a:rPr>
              <a:t>3. IMPROVED COMMUNICATION</a:t>
            </a:r>
          </a:p>
          <a:p>
            <a:pPr>
              <a:lnSpc>
                <a:spcPts val="5670"/>
              </a:lnSpc>
            </a:pPr>
            <a:r>
              <a:rPr lang="en-US" sz="3500" dirty="0">
                <a:solidFill>
                  <a:srgbClr val="545454"/>
                </a:solidFill>
                <a:latin typeface="Montserrat Classic"/>
              </a:rPr>
              <a:t>4. WELL-ORGANIZED MANAGEMENT AND ORGANIZATION OF PROGRAMS</a:t>
            </a:r>
          </a:p>
          <a:p>
            <a:pPr>
              <a:lnSpc>
                <a:spcPts val="5670"/>
              </a:lnSpc>
            </a:pPr>
            <a:r>
              <a:rPr lang="en-US" sz="3500" dirty="0">
                <a:solidFill>
                  <a:srgbClr val="545454"/>
                </a:solidFill>
                <a:latin typeface="Montserrat Classic"/>
              </a:rPr>
              <a:t>5. HELPS TO MAINTAIN THE RECORD OF ALL STUDENTS</a:t>
            </a:r>
          </a:p>
          <a:p>
            <a:pPr>
              <a:lnSpc>
                <a:spcPts val="5670"/>
              </a:lnSpc>
            </a:pPr>
            <a:r>
              <a:rPr lang="en-US" sz="3500" dirty="0">
                <a:solidFill>
                  <a:srgbClr val="545454"/>
                </a:solidFill>
                <a:latin typeface="Montserrat Classic"/>
              </a:rPr>
              <a:t>6. REDUCTION OF HUMAN LABOUR, PAPERS, AND WORKLOAD</a:t>
            </a:r>
          </a:p>
          <a:p>
            <a:pPr>
              <a:lnSpc>
                <a:spcPts val="4900"/>
              </a:lnSpc>
              <a:spcBef>
                <a:spcPct val="0"/>
              </a:spcBef>
            </a:pPr>
            <a:endParaRPr lang="en-US" sz="3500" dirty="0">
              <a:solidFill>
                <a:srgbClr val="545454"/>
              </a:solidFill>
              <a:latin typeface="Montserrat Class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08728">
            <a:off x="5091716" y="-3457101"/>
            <a:ext cx="15887340" cy="15887340"/>
          </a:xfrm>
          <a:custGeom>
            <a:avLst/>
            <a:gdLst/>
            <a:ahLst/>
            <a:cxnLst/>
            <a:rect l="l" t="t" r="r" b="b"/>
            <a:pathLst>
              <a:path w="15887340" h="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8401" flipH="1">
            <a:off x="11443718" y="339903"/>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132996" y="779318"/>
            <a:ext cx="10717367" cy="2567940"/>
          </a:xfrm>
          <a:prstGeom prst="rect">
            <a:avLst/>
          </a:prstGeom>
        </p:spPr>
        <p:txBody>
          <a:bodyPr lIns="0" tIns="0" rIns="0" bIns="0" rtlCol="0" anchor="t">
            <a:spAutoFit/>
          </a:bodyPr>
          <a:lstStyle/>
          <a:p>
            <a:pPr>
              <a:lnSpc>
                <a:spcPts val="6600"/>
              </a:lnSpc>
            </a:pPr>
            <a:r>
              <a:rPr lang="en-US" sz="6600" dirty="0">
                <a:solidFill>
                  <a:srgbClr val="004AAD"/>
                </a:solidFill>
                <a:latin typeface="Montserrat Classic Bold"/>
              </a:rPr>
              <a:t>MODERN PILLARS OF </a:t>
            </a:r>
            <a:r>
              <a:rPr lang="en-US" sz="6600" dirty="0">
                <a:solidFill>
                  <a:srgbClr val="FF5757"/>
                </a:solidFill>
                <a:latin typeface="Montserrat Classic Bold"/>
              </a:rPr>
              <a:t>STUDENT MANAGEMENT </a:t>
            </a:r>
            <a:r>
              <a:rPr lang="en-US" sz="6600" dirty="0">
                <a:solidFill>
                  <a:srgbClr val="004AAD"/>
                </a:solidFill>
                <a:latin typeface="Montserrat Classic Bold"/>
              </a:rPr>
              <a:t>SYSTEM</a:t>
            </a:r>
          </a:p>
        </p:txBody>
      </p:sp>
      <p:sp>
        <p:nvSpPr>
          <p:cNvPr id="5" name="Freeform 5"/>
          <p:cNvSpPr/>
          <p:nvPr/>
        </p:nvSpPr>
        <p:spPr>
          <a:xfrm rot="1082301">
            <a:off x="-10008289" y="6131201"/>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2901828" y="4042666"/>
            <a:ext cx="6394572" cy="3077766"/>
          </a:xfrm>
          <a:prstGeom prst="rect">
            <a:avLst/>
          </a:prstGeom>
        </p:spPr>
        <p:txBody>
          <a:bodyPr wrap="square" lIns="0" tIns="0" rIns="0" bIns="0" rtlCol="0" anchor="t">
            <a:spAutoFit/>
          </a:bodyPr>
          <a:lstStyle/>
          <a:p>
            <a:pPr>
              <a:lnSpc>
                <a:spcPts val="8015"/>
              </a:lnSpc>
            </a:pPr>
            <a:r>
              <a:rPr lang="en-US" sz="3500" dirty="0">
                <a:solidFill>
                  <a:srgbClr val="545454"/>
                </a:solidFill>
                <a:latin typeface="Montserrat Classic"/>
              </a:rPr>
              <a:t>1. CLOUD-BASED</a:t>
            </a:r>
          </a:p>
          <a:p>
            <a:pPr>
              <a:lnSpc>
                <a:spcPts val="8015"/>
              </a:lnSpc>
            </a:pPr>
            <a:r>
              <a:rPr lang="en-US" sz="3500" dirty="0">
                <a:solidFill>
                  <a:srgbClr val="545454"/>
                </a:solidFill>
                <a:latin typeface="Montserrat Classic"/>
              </a:rPr>
              <a:t>2. </a:t>
            </a:r>
            <a:r>
              <a:rPr lang="en-US" sz="3500" dirty="0" smtClean="0">
                <a:solidFill>
                  <a:srgbClr val="545454"/>
                </a:solidFill>
                <a:latin typeface="Montserrat Classic"/>
              </a:rPr>
              <a:t>INFORMATION SECURITY</a:t>
            </a:r>
            <a:endParaRPr lang="en-US" sz="3500" dirty="0">
              <a:solidFill>
                <a:srgbClr val="545454"/>
              </a:solidFill>
              <a:latin typeface="Montserrat Classic"/>
            </a:endParaRPr>
          </a:p>
          <a:p>
            <a:pPr>
              <a:lnSpc>
                <a:spcPts val="8015"/>
              </a:lnSpc>
            </a:pPr>
            <a:r>
              <a:rPr lang="en-US" sz="3500" dirty="0">
                <a:solidFill>
                  <a:srgbClr val="545454"/>
                </a:solidFill>
                <a:latin typeface="Montserrat Classic"/>
              </a:rPr>
              <a:t>3. INTEGRATIONS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465</Words>
  <Application>Microsoft Office PowerPoint</Application>
  <PresentationFormat>Custom</PresentationFormat>
  <Paragraphs>82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Montserrat Classic</vt:lpstr>
      <vt:lpstr>Calibri</vt:lpstr>
      <vt:lpstr>Lovelo</vt:lpstr>
      <vt:lpstr>Canva Sans Bold</vt:lpstr>
      <vt:lpstr>Montserrat Classic Bold</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Mohit</dc:creator>
  <cp:lastModifiedBy>Rohit</cp:lastModifiedBy>
  <cp:revision>9</cp:revision>
  <dcterms:created xsi:type="dcterms:W3CDTF">2006-08-16T00:00:00Z</dcterms:created>
  <dcterms:modified xsi:type="dcterms:W3CDTF">2024-04-07T05:43:17Z</dcterms:modified>
  <dc:identifier>DAF1eo9d878</dc:identifier>
</cp:coreProperties>
</file>